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9" r:id="rId3"/>
    <p:sldId id="311" r:id="rId4"/>
    <p:sldId id="343" r:id="rId5"/>
    <p:sldId id="317" r:id="rId6"/>
    <p:sldId id="312" r:id="rId7"/>
    <p:sldId id="345" r:id="rId8"/>
    <p:sldId id="358" r:id="rId9"/>
    <p:sldId id="348" r:id="rId10"/>
    <p:sldId id="349" r:id="rId11"/>
    <p:sldId id="350" r:id="rId12"/>
    <p:sldId id="347" r:id="rId13"/>
    <p:sldId id="351" r:id="rId14"/>
    <p:sldId id="352" r:id="rId15"/>
    <p:sldId id="353" r:id="rId16"/>
    <p:sldId id="354" r:id="rId17"/>
    <p:sldId id="355" r:id="rId18"/>
    <p:sldId id="356" r:id="rId19"/>
    <p:sldId id="315" r:id="rId20"/>
    <p:sldId id="357" r:id="rId21"/>
    <p:sldId id="316" r:id="rId22"/>
    <p:sldId id="342" r:id="rId23"/>
    <p:sldId id="323" r:id="rId24"/>
    <p:sldId id="324" r:id="rId25"/>
    <p:sldId id="33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32A13F9-173E-4B34-9C57-BC4C90457D42}">
          <p14:sldIdLst>
            <p14:sldId id="256"/>
            <p14:sldId id="289"/>
          </p14:sldIdLst>
        </p14:section>
        <p14:section name="1. 항우연 플랫폼 엔지니어링 제안 개요" id="{8C04014E-445A-45C6-973B-755634DF601F}">
          <p14:sldIdLst>
            <p14:sldId id="311"/>
            <p14:sldId id="343"/>
            <p14:sldId id="317"/>
          </p14:sldIdLst>
        </p14:section>
        <p14:section name="2. 플랫폼 엔지니어링 체제 구축(안)" id="{1B36E0A4-7BF3-4005-93EE-068FFFA8C71D}">
          <p14:sldIdLst>
            <p14:sldId id="312"/>
            <p14:sldId id="345"/>
            <p14:sldId id="358"/>
            <p14:sldId id="348"/>
            <p14:sldId id="349"/>
            <p14:sldId id="350"/>
            <p14:sldId id="347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3. 플랫폼 엔지니어링 도입 기대효과" id="{2B513282-29D8-4376-AF3F-4173DA9D9D2E}">
          <p14:sldIdLst>
            <p14:sldId id="315"/>
            <p14:sldId id="357"/>
          </p14:sldIdLst>
        </p14:section>
        <p14:section name="4. 항우연을 위한 컨설팅 제안" id="{9B5A33C4-5850-4F46-B820-0D5717380F21}">
          <p14:sldIdLst>
            <p14:sldId id="316"/>
            <p14:sldId id="342"/>
            <p14:sldId id="323"/>
            <p14:sldId id="32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5A"/>
    <a:srgbClr val="002060"/>
    <a:srgbClr val="2857A7"/>
    <a:srgbClr val="A1A1A1"/>
    <a:srgbClr val="404040"/>
    <a:srgbClr val="464850"/>
    <a:srgbClr val="4B4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66" autoAdjust="0"/>
    <p:restoredTop sz="94728" autoAdjust="0"/>
  </p:normalViewPr>
  <p:slideViewPr>
    <p:cSldViewPr snapToGrid="0">
      <p:cViewPr varScale="1">
        <p:scale>
          <a:sx n="100" d="100"/>
          <a:sy n="100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75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FBC69-170A-4B16-AB81-BBAD359737BD}" type="datetimeFigureOut">
              <a:rPr lang="ko-KR" altLang="en-US" smtClean="0"/>
              <a:t>2023. 12. 28.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EF974-DCD2-4329-BA2A-4CBA76630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62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242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Polyglot: </a:t>
            </a:r>
            <a:r>
              <a:rPr lang="ko-KR" altLang="en-US" dirty="0"/>
              <a:t>다국어</a:t>
            </a:r>
            <a:r>
              <a:rPr lang="en-US" altLang="ko-KR" dirty="0"/>
              <a:t>, </a:t>
            </a:r>
            <a:r>
              <a:rPr lang="ko-KR" altLang="en-US" dirty="0"/>
              <a:t>시스템을 </a:t>
            </a:r>
            <a:r>
              <a:rPr lang="ko-KR" altLang="en-US" dirty="0" err="1"/>
              <a:t>만들떄</a:t>
            </a:r>
            <a:r>
              <a:rPr lang="ko-KR" altLang="en-US" dirty="0"/>
              <a:t> </a:t>
            </a:r>
            <a:r>
              <a:rPr lang="ko-KR" altLang="en-US" dirty="0" err="1"/>
              <a:t>기술셋을</a:t>
            </a:r>
            <a:r>
              <a:rPr lang="ko-KR" altLang="en-US" dirty="0"/>
              <a:t> 맞춤</a:t>
            </a:r>
            <a:r>
              <a:rPr lang="en-US" altLang="ko-KR" dirty="0"/>
              <a:t>. </a:t>
            </a:r>
            <a:r>
              <a:rPr lang="ko-KR" altLang="en-US" dirty="0"/>
              <a:t>현재는</a:t>
            </a:r>
            <a:r>
              <a:rPr lang="ko-KR" altLang="en-US" baseline="0" dirty="0"/>
              <a:t> 데이터베이스를 </a:t>
            </a:r>
            <a:r>
              <a:rPr lang="ko-KR" altLang="en-US" baseline="0" dirty="0" err="1"/>
              <a:t>쓸때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트랜잭션 보장 </a:t>
            </a:r>
            <a:r>
              <a:rPr lang="en-US" altLang="ko-KR" baseline="0" dirty="0"/>
              <a:t>RDB </a:t>
            </a:r>
            <a:r>
              <a:rPr lang="ko-KR" altLang="en-US" baseline="0" dirty="0"/>
              <a:t>대량데이터 빠르게 처리 </a:t>
            </a:r>
            <a:r>
              <a:rPr lang="ko-KR" altLang="en-US" baseline="0" dirty="0" err="1"/>
              <a:t>이뮤터블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Nosql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cashDB</a:t>
            </a:r>
            <a:r>
              <a:rPr lang="en-US" altLang="ko-KR" baseline="0" dirty="0"/>
              <a:t> -&gt; </a:t>
            </a:r>
            <a:r>
              <a:rPr lang="ko-KR" altLang="en-US" baseline="0" dirty="0"/>
              <a:t>각 특성에 맞게 </a:t>
            </a:r>
            <a:r>
              <a:rPr lang="ko-KR" altLang="en-US" baseline="0" dirty="0" err="1"/>
              <a:t>기술셋을</a:t>
            </a:r>
            <a:r>
              <a:rPr lang="ko-KR" altLang="en-US" baseline="0" dirty="0"/>
              <a:t> 다양하게 구성하는 것</a:t>
            </a:r>
            <a:endParaRPr lang="en-US" altLang="ko-KR" baseline="0" dirty="0"/>
          </a:p>
          <a:p>
            <a:r>
              <a:rPr lang="en-US" altLang="ko-KR" baseline="0" dirty="0"/>
              <a:t>On-demand </a:t>
            </a:r>
            <a:r>
              <a:rPr lang="ko-KR" altLang="en-US" baseline="0" dirty="0"/>
              <a:t>형식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서비스 관점에서 가장 중요한 것은 </a:t>
            </a:r>
            <a:r>
              <a:rPr lang="ko-KR" altLang="en-US" baseline="0" dirty="0" err="1"/>
              <a:t>온디맨드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아키쪽에서는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방법론</a:t>
            </a:r>
            <a:r>
              <a:rPr lang="en-US" altLang="ko-KR" baseline="0" dirty="0"/>
              <a:t>: </a:t>
            </a:r>
            <a:r>
              <a:rPr lang="ko-KR" altLang="en-US" baseline="0" dirty="0"/>
              <a:t>애자일</a:t>
            </a:r>
            <a:endParaRPr lang="en-US" altLang="ko-KR" baseline="0" dirty="0"/>
          </a:p>
          <a:p>
            <a:r>
              <a:rPr lang="en-US" altLang="ko-KR" baseline="0" dirty="0"/>
              <a:t>MVP: minimum viable product(</a:t>
            </a:r>
            <a:r>
              <a:rPr lang="ko-KR" altLang="en-US" baseline="0" dirty="0"/>
              <a:t>최소기능제품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잦은 배포 </a:t>
            </a:r>
            <a:r>
              <a:rPr lang="en-US" altLang="ko-KR" baseline="0" dirty="0"/>
              <a:t>-&gt; CD</a:t>
            </a:r>
          </a:p>
          <a:p>
            <a:r>
              <a:rPr lang="ko-KR" altLang="en-US" baseline="0" dirty="0"/>
              <a:t>빠른 주기 반복 </a:t>
            </a:r>
            <a:r>
              <a:rPr lang="en-US" altLang="ko-KR" baseline="0" dirty="0"/>
              <a:t>-&gt; CI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D1F77-4A06-4543-96D3-2DD198DFEE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445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547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230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839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in" preserve="1" userDrawn="1">
  <p:cSld name="ma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475020" y="6321355"/>
            <a:ext cx="4287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Copyright 202</a:t>
            </a:r>
            <a:r>
              <a:rPr lang="en-US" altLang="ko-KR" sz="800" b="0" i="0" u="none" strike="noStrike" cap="none" dirty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3</a:t>
            </a:r>
            <a:r>
              <a:rPr 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 © MEGAZONE</a:t>
            </a:r>
            <a:r>
              <a:rPr lang="en-US" alt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CORP. ALL RIGHT RESERVED.</a:t>
            </a:r>
            <a:endParaRPr sz="8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6"/>
          <p:cNvPicPr preferRelativeResize="0"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677" y="6407663"/>
            <a:ext cx="1069350" cy="17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02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ub_02" preserve="1">
  <p:cSld name="sub_0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2;p16"/>
          <p:cNvSpPr txBox="1"/>
          <p:nvPr userDrawn="1"/>
        </p:nvSpPr>
        <p:spPr>
          <a:xfrm>
            <a:off x="475020" y="6321355"/>
            <a:ext cx="4287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Copyright 202</a:t>
            </a:r>
            <a:r>
              <a:rPr lang="en-US" altLang="ko-KR" sz="800" b="0" i="0" u="none" strike="noStrike" cap="none" dirty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3</a:t>
            </a:r>
            <a:r>
              <a:rPr 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 © MEGAZONE</a:t>
            </a:r>
            <a:r>
              <a:rPr lang="en-US" alt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CORP. ALL RIGHT RESERVED.</a:t>
            </a:r>
            <a:endParaRPr sz="8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93;p16"/>
          <p:cNvPicPr preferRelativeResize="0"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677" y="6407663"/>
            <a:ext cx="1069350" cy="17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51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_02" preserve="1">
  <p:cSld name="sub_0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2;p16"/>
          <p:cNvSpPr txBox="1"/>
          <p:nvPr userDrawn="1"/>
        </p:nvSpPr>
        <p:spPr>
          <a:xfrm>
            <a:off x="475020" y="6321355"/>
            <a:ext cx="4287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Copyright 202</a:t>
            </a:r>
            <a:r>
              <a:rPr lang="en-US" altLang="ko-KR" sz="800" b="0" i="0" u="none" strike="noStrike" cap="none" dirty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rPr>
              <a:t>3</a:t>
            </a:r>
            <a:r>
              <a:rPr 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 © MEGAZONE</a:t>
            </a:r>
            <a:r>
              <a:rPr lang="en-US" alt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CORP. ALL RIGHT RESERVED.</a:t>
            </a:r>
            <a:endParaRPr sz="8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93;p16"/>
          <p:cNvPicPr preferRelativeResize="0"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677" y="6407663"/>
            <a:ext cx="1069350" cy="17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7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62;p20"/>
          <p:cNvCxnSpPr/>
          <p:nvPr userDrawn="1"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Google Shape;93;p16"/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905" y="6558600"/>
            <a:ext cx="1049122" cy="16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8839" r="68235" b="55975"/>
          <a:stretch/>
        </p:blipFill>
        <p:spPr>
          <a:xfrm>
            <a:off x="462000" y="6489701"/>
            <a:ext cx="1208050" cy="304800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8046720" y="62922"/>
            <a:ext cx="37496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한국항공우주연구원</a:t>
            </a:r>
            <a:r>
              <a:rPr lang="ko-KR" altLang="en-US" sz="1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1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  <a:sym typeface="Wingdings" panose="05000000000000000000" pitchFamily="2" charset="2"/>
              </a:rPr>
              <a:t>Platform Engineering</a:t>
            </a:r>
            <a:r>
              <a:rPr lang="ko-KR" altLang="en-US" sz="11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  <a:sym typeface="Wingdings" panose="05000000000000000000" pitchFamily="2" charset="2"/>
              </a:rPr>
              <a:t> 체계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도입 제안</a:t>
            </a:r>
          </a:p>
        </p:txBody>
      </p:sp>
    </p:spTree>
    <p:extLst>
      <p:ext uri="{BB962C8B-B14F-4D97-AF65-F5344CB8AC3E}">
        <p14:creationId xmlns:p14="http://schemas.microsoft.com/office/powerpoint/2010/main" val="101786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7401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2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4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14.png"/><Relationship Id="rId7" Type="http://schemas.openxmlformats.org/officeDocument/2006/relationships/image" Target="../media/image27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4.png"/><Relationship Id="rId7" Type="http://schemas.openxmlformats.org/officeDocument/2006/relationships/image" Target="../media/image25.tiff"/><Relationship Id="rId12" Type="http://schemas.openxmlformats.org/officeDocument/2006/relationships/image" Target="../media/image3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3.tiff"/><Relationship Id="rId5" Type="http://schemas.openxmlformats.org/officeDocument/2006/relationships/image" Target="../media/image31.png"/><Relationship Id="rId10" Type="http://schemas.openxmlformats.org/officeDocument/2006/relationships/image" Target="../media/image28.tiff"/><Relationship Id="rId4" Type="http://schemas.openxmlformats.org/officeDocument/2006/relationships/image" Target="../media/image30.png"/><Relationship Id="rId9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4.png"/><Relationship Id="rId7" Type="http://schemas.openxmlformats.org/officeDocument/2006/relationships/image" Target="../media/image25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10" Type="http://schemas.openxmlformats.org/officeDocument/2006/relationships/image" Target="../media/image28.tiff"/><Relationship Id="rId4" Type="http://schemas.openxmlformats.org/officeDocument/2006/relationships/image" Target="../media/image35.png"/><Relationship Id="rId9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28.tiff"/><Relationship Id="rId5" Type="http://schemas.openxmlformats.org/officeDocument/2006/relationships/image" Target="../media/image38.png"/><Relationship Id="rId10" Type="http://schemas.openxmlformats.org/officeDocument/2006/relationships/image" Target="../media/image27.tiff"/><Relationship Id="rId4" Type="http://schemas.openxmlformats.org/officeDocument/2006/relationships/image" Target="../media/image37.png"/><Relationship Id="rId9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;p18"/>
          <p:cNvSpPr txBox="1"/>
          <p:nvPr/>
        </p:nvSpPr>
        <p:spPr>
          <a:xfrm>
            <a:off x="433847" y="2448293"/>
            <a:ext cx="11274878" cy="123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400"/>
            </a:pPr>
            <a:r>
              <a:rPr lang="ko-KR" altLang="en-US" sz="4400" b="1" spc="-150" dirty="0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한국항공우주연구원</a:t>
            </a:r>
            <a:endParaRPr lang="en-US" altLang="ko-KR" sz="4400" b="1" spc="-150" dirty="0">
              <a:solidFill>
                <a:srgbClr val="FFFFFF"/>
              </a:solidFill>
              <a:latin typeface="+mn-ea"/>
              <a:cs typeface="Noto Sans KR"/>
              <a:sym typeface="Noto Sans KR"/>
            </a:endParaRPr>
          </a:p>
          <a:p>
            <a:pPr lvl="0">
              <a:buClr>
                <a:srgbClr val="000000"/>
              </a:buClr>
              <a:buSzPts val="4400"/>
            </a:pPr>
            <a:r>
              <a:rPr lang="en-US" altLang="ko-KR" sz="4400" b="1" spc="-15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KR"/>
                <a:sym typeface="Noto Sans KR"/>
              </a:rPr>
              <a:t>Platform Engineering </a:t>
            </a:r>
            <a:r>
              <a:rPr lang="ko-KR" altLang="en-US" sz="4400" b="1" spc="-150" dirty="0">
                <a:solidFill>
                  <a:srgbClr val="FFFFFF"/>
                </a:solidFill>
                <a:latin typeface="+mn-ea"/>
                <a:cs typeface="Noto Sans KR"/>
                <a:sym typeface="Noto Sans KR"/>
              </a:rPr>
              <a:t>체계 도입 제안</a:t>
            </a:r>
            <a:endParaRPr sz="1400" b="1" i="0" u="none" strike="noStrike" cap="none" spc="-150" dirty="0">
              <a:solidFill>
                <a:srgbClr val="000000"/>
              </a:solidFill>
              <a:latin typeface="+mn-ea"/>
              <a:cs typeface="Noto Sans KR"/>
              <a:sym typeface="Noto Sans KR"/>
            </a:endParaRPr>
          </a:p>
        </p:txBody>
      </p:sp>
      <p:sp>
        <p:nvSpPr>
          <p:cNvPr id="5" name="Google Shape;102;p18"/>
          <p:cNvSpPr txBox="1"/>
          <p:nvPr/>
        </p:nvSpPr>
        <p:spPr>
          <a:xfrm>
            <a:off x="433847" y="4033710"/>
            <a:ext cx="11274878" cy="377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oto Sans KR"/>
                <a:sym typeface="Noto Sans KR"/>
              </a:rPr>
              <a:t>MEGAZONE</a:t>
            </a:r>
            <a:r>
              <a:rPr lang="ko-KR" altLang="en-US" baseline="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oto Sans KR"/>
                <a:sym typeface="Noto Sans KR"/>
              </a:rPr>
              <a:t> </a:t>
            </a:r>
            <a:r>
              <a:rPr lang="ko-KR" sz="1600" i="0" u="none" strike="noStrike" cap="none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oto Sans KR"/>
                <a:sym typeface="Noto Sans KR"/>
              </a:rPr>
              <a:t>I</a:t>
            </a:r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oto Sans KR"/>
                <a:sym typeface="Noto Sans KR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oto Sans KR"/>
                <a:sym typeface="Noto Sans KR"/>
              </a:rPr>
              <a:t>2023.01</a:t>
            </a:r>
            <a:endParaRPr sz="1400" b="1" i="0" u="none" strike="noStrike" cap="none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0" y="286248"/>
            <a:ext cx="957155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2.2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항우연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Platform Engineering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체계 정의를 위한 접근방식</a:t>
            </a:r>
            <a:endParaRPr lang="en-US" altLang="ko-KR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3733" y="2196444"/>
            <a:ext cx="6130445" cy="63265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" name="직사각형 3"/>
          <p:cNvSpPr/>
          <p:nvPr/>
        </p:nvSpPr>
        <p:spPr>
          <a:xfrm>
            <a:off x="2370669" y="2296979"/>
            <a:ext cx="2027264" cy="414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수립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37121" y="2296978"/>
            <a:ext cx="1995656" cy="414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원칙 수립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733" y="2373206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Governance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43732" y="2929636"/>
            <a:ext cx="6130446" cy="3564350"/>
            <a:chOff x="543732" y="2770343"/>
            <a:chExt cx="6130446" cy="3592748"/>
          </a:xfrm>
        </p:grpSpPr>
        <p:sp>
          <p:nvSpPr>
            <p:cNvPr id="15" name="직사각형 14"/>
            <p:cNvSpPr/>
            <p:nvPr/>
          </p:nvSpPr>
          <p:spPr>
            <a:xfrm>
              <a:off x="543733" y="2770343"/>
              <a:ext cx="6130445" cy="35927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3732" y="4411221"/>
              <a:ext cx="1800225" cy="772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DevOps</a:t>
              </a:r>
            </a:p>
            <a:p>
              <a:pPr algn="ctr"/>
              <a:r>
                <a:rPr lang="en-US" altLang="ko-KR" sz="1400" b="1" dirty="0"/>
                <a:t>&amp;</a:t>
              </a:r>
            </a:p>
            <a:p>
              <a:pPr algn="ctr"/>
              <a:r>
                <a:rPr lang="en-US" altLang="ko-KR" sz="1400" b="1" dirty="0"/>
                <a:t>MLOps</a:t>
              </a:r>
              <a:endParaRPr lang="ko-KR" altLang="en-US" sz="14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84299" y="2992294"/>
              <a:ext cx="1995656" cy="2571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PMS</a:t>
              </a:r>
              <a:endParaRPr lang="ko-KR" altLang="en-US" sz="1200" b="1" dirty="0"/>
            </a:p>
          </p:txBody>
        </p:sp>
        <p:cxnSp>
          <p:nvCxnSpPr>
            <p:cNvPr id="8" name="꺾인 연결선 7"/>
            <p:cNvCxnSpPr>
              <a:stCxn id="60" idx="2"/>
              <a:endCxn id="17" idx="0"/>
            </p:cNvCxnSpPr>
            <p:nvPr/>
          </p:nvCxnSpPr>
          <p:spPr>
            <a:xfrm rot="5400000">
              <a:off x="3811075" y="3178503"/>
              <a:ext cx="230661" cy="1111443"/>
            </a:xfrm>
            <a:prstGeom prst="bentConnector3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60" idx="2"/>
              <a:endCxn id="18" idx="0"/>
            </p:cNvCxnSpPr>
            <p:nvPr/>
          </p:nvCxnSpPr>
          <p:spPr>
            <a:xfrm rot="16200000" flipH="1">
              <a:off x="4894431" y="3206589"/>
              <a:ext cx="230661" cy="105527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54"/>
            <p:cNvGrpSpPr/>
            <p:nvPr/>
          </p:nvGrpSpPr>
          <p:grpSpPr>
            <a:xfrm>
              <a:off x="2343957" y="3849554"/>
              <a:ext cx="4193716" cy="2410945"/>
              <a:chOff x="2370669" y="3214541"/>
              <a:chExt cx="4193716" cy="282804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370669" y="3214541"/>
                <a:ext cx="2053454" cy="2828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563833" y="3214541"/>
                <a:ext cx="2000552" cy="2828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84188" y="3230851"/>
                <a:ext cx="1800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DevOps</a:t>
                </a:r>
                <a:endParaRPr lang="ko-KR" altLang="en-US" sz="1400" b="1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634836" y="3230851"/>
                <a:ext cx="1800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MLOps</a:t>
                </a:r>
                <a:endParaRPr lang="ko-KR" altLang="en-US" sz="1400" b="1" dirty="0"/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2483141" y="3616473"/>
                <a:ext cx="1801272" cy="2322414"/>
                <a:chOff x="2483141" y="3616473"/>
                <a:chExt cx="1801272" cy="2567338"/>
              </a:xfrm>
            </p:grpSpPr>
            <p:sp>
              <p:nvSpPr>
                <p:cNvPr id="33" name="직사각형 32"/>
                <p:cNvSpPr/>
                <p:nvPr/>
              </p:nvSpPr>
              <p:spPr>
                <a:xfrm>
                  <a:off x="2493342" y="3616473"/>
                  <a:ext cx="1791071" cy="23531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계획</a:t>
                  </a: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2483145" y="3996966"/>
                  <a:ext cx="1791071" cy="23531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개발</a:t>
                  </a: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2483145" y="4382490"/>
                  <a:ext cx="1791071" cy="23531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빌드</a:t>
                  </a: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2483144" y="4766190"/>
                  <a:ext cx="1791071" cy="23531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테스트</a:t>
                  </a: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2483143" y="5168122"/>
                  <a:ext cx="1791071" cy="23531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/>
                    <a:t>Release</a:t>
                  </a:r>
                  <a:endParaRPr lang="ko-KR" altLang="en-US" sz="1200" b="1" dirty="0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2483142" y="5546564"/>
                  <a:ext cx="1791071" cy="23531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배포</a:t>
                  </a: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483141" y="5948496"/>
                  <a:ext cx="1791071" cy="23531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운영 및 모니터링</a:t>
                  </a: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4650117" y="3615030"/>
                <a:ext cx="1801272" cy="2322414"/>
                <a:chOff x="2483141" y="3616473"/>
                <a:chExt cx="1801272" cy="2567338"/>
              </a:xfrm>
              <a:solidFill>
                <a:srgbClr val="0070C0"/>
              </a:solidFill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2493342" y="3616473"/>
                  <a:ext cx="1791071" cy="23531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데이터 수집</a:t>
                  </a: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2483145" y="3996966"/>
                  <a:ext cx="1791071" cy="23531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탐색적 데이터 분석</a:t>
                  </a: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2483145" y="4382490"/>
                  <a:ext cx="1791071" cy="23531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초기 모델링</a:t>
                  </a: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483144" y="4766190"/>
                  <a:ext cx="1791071" cy="23531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모델링</a:t>
                  </a:r>
                  <a:r>
                    <a:rPr lang="en-US" altLang="ko-KR" sz="1200" b="1" dirty="0"/>
                    <a:t>&amp;</a:t>
                  </a:r>
                  <a:r>
                    <a:rPr lang="ko-KR" altLang="en-US" sz="1200" b="1" dirty="0"/>
                    <a:t>테스트</a:t>
                  </a: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2483143" y="5168122"/>
                  <a:ext cx="1791071" cy="23531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배포</a:t>
                  </a: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2483142" y="5546564"/>
                  <a:ext cx="1791071" cy="23531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시스템</a:t>
                  </a:r>
                  <a:r>
                    <a:rPr lang="en-US" altLang="ko-KR" sz="1200" b="1" dirty="0"/>
                    <a:t>/</a:t>
                  </a:r>
                  <a:r>
                    <a:rPr lang="ko-KR" altLang="en-US" sz="1200" b="1" dirty="0"/>
                    <a:t>모델 관리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483141" y="5948496"/>
                  <a:ext cx="1791071" cy="23531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지속적 학습</a:t>
                  </a:r>
                  <a:r>
                    <a:rPr lang="en-US" altLang="ko-KR" sz="1200" b="1" dirty="0"/>
                    <a:t>(CT)</a:t>
                  </a:r>
                  <a:endParaRPr lang="ko-KR" altLang="en-US" sz="1200" b="1" dirty="0"/>
                </a:p>
              </p:txBody>
            </p:sp>
          </p:grpSp>
        </p:grpSp>
        <p:sp>
          <p:nvSpPr>
            <p:cNvPr id="60" name="직사각형 59"/>
            <p:cNvSpPr/>
            <p:nvPr/>
          </p:nvSpPr>
          <p:spPr>
            <a:xfrm>
              <a:off x="3484299" y="3361743"/>
              <a:ext cx="1995656" cy="2571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연구 환경 구성</a:t>
              </a:r>
            </a:p>
          </p:txBody>
        </p:sp>
        <p:cxnSp>
          <p:nvCxnSpPr>
            <p:cNvPr id="64" name="직선 화살표 연결선 63"/>
            <p:cNvCxnSpPr>
              <a:stCxn id="19" idx="2"/>
              <a:endCxn id="60" idx="0"/>
            </p:cNvCxnSpPr>
            <p:nvPr/>
          </p:nvCxnSpPr>
          <p:spPr>
            <a:xfrm>
              <a:off x="4482127" y="3249444"/>
              <a:ext cx="0" cy="11229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모서리가 둥근 직사각형 67"/>
          <p:cNvSpPr/>
          <p:nvPr/>
        </p:nvSpPr>
        <p:spPr bwMode="auto">
          <a:xfrm>
            <a:off x="543732" y="1713254"/>
            <a:ext cx="6130446" cy="3987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81700" fontAlgn="ctr" latinLnBrk="0">
              <a:buClr>
                <a:srgbClr val="175097"/>
              </a:buClr>
              <a:buSzPct val="80000"/>
              <a:tabLst>
                <a:tab pos="355600" algn="l"/>
              </a:tabLst>
              <a:defRPr/>
            </a:pPr>
            <a:r>
              <a:rPr lang="en-US" altLang="ko-KR" sz="14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Platform Engineering Process</a:t>
            </a:r>
            <a:endParaRPr lang="ko-KR" altLang="en-US" sz="1400" b="1" kern="0" spc="-50" dirty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6823555" y="1710782"/>
            <a:ext cx="4743134" cy="3987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81700" fontAlgn="ctr" latinLnBrk="0">
              <a:buClr>
                <a:srgbClr val="175097"/>
              </a:buClr>
              <a:buSzPct val="80000"/>
              <a:tabLst>
                <a:tab pos="355600" algn="l"/>
              </a:tabLst>
              <a:defRPr/>
            </a:pPr>
            <a:r>
              <a:rPr lang="en-US" altLang="ko-KR" sz="14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Platform Engineering R&amp;R</a:t>
            </a:r>
            <a:endParaRPr lang="ko-KR" altLang="en-US" sz="1400" b="1" kern="0" spc="-50" dirty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오른쪽 화살표 71"/>
          <p:cNvSpPr/>
          <p:nvPr/>
        </p:nvSpPr>
        <p:spPr>
          <a:xfrm rot="5400000">
            <a:off x="4330783" y="2356714"/>
            <a:ext cx="260130" cy="109782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7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49996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항우연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Platform Engineering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운영을 위한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Governance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따라 프로젝트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Process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관리 전반에 반영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DevOps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MLOps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참여 조직 별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R&amp;R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명확하게 정의하여 효율적인 개발 환경 운영 추진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CD4C94C6-3F3C-489A-932D-2A6969C85BC8}"/>
              </a:ext>
            </a:extLst>
          </p:cNvPr>
          <p:cNvGraphicFramePr>
            <a:graphicFrameLocks noGrp="1"/>
          </p:cNvGraphicFramePr>
          <p:nvPr/>
        </p:nvGraphicFramePr>
        <p:xfrm>
          <a:off x="6879142" y="2203081"/>
          <a:ext cx="4687547" cy="4228806"/>
        </p:xfrm>
        <a:graphic>
          <a:graphicData uri="http://schemas.openxmlformats.org/drawingml/2006/table">
            <a:tbl>
              <a:tblPr/>
              <a:tblGrid>
                <a:gridCol w="845633">
                  <a:extLst>
                    <a:ext uri="{9D8B030D-6E8A-4147-A177-3AD203B41FA5}">
                      <a16:colId xmlns:a16="http://schemas.microsoft.com/office/drawing/2014/main" val="1241701483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3660449452"/>
                    </a:ext>
                  </a:extLst>
                </a:gridCol>
                <a:gridCol w="3076739">
                  <a:extLst>
                    <a:ext uri="{9D8B030D-6E8A-4147-A177-3AD203B41FA5}">
                      <a16:colId xmlns:a16="http://schemas.microsoft.com/office/drawing/2014/main" val="1879032487"/>
                    </a:ext>
                  </a:extLst>
                </a:gridCol>
              </a:tblGrid>
              <a:tr h="20608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47769" marR="47769" marT="13207" marB="132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D53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073389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769" marR="47769" marT="13207" marB="132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9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6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역할</a:t>
                      </a:r>
                    </a:p>
                  </a:txBody>
                  <a:tcPr marL="47769" marR="47769" marT="13207" marB="132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D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41225"/>
                  </a:ext>
                </a:extLst>
              </a:tr>
              <a:tr h="97632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7769" marR="47769" marT="128555" marB="85704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0" spc="-3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KoPubWorld돋움체_Pro Medium" panose="00000600000000000000" pitchFamily="50" charset="-127"/>
                        </a:rPr>
                        <a:t>Governance</a:t>
                      </a:r>
                      <a:endParaRPr lang="ko-KR" altLang="en-US" sz="900" b="0" kern="0" spc="-3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  <a:cs typeface="KoPubWorld돋움체_Pro Medium" panose="00000600000000000000" pitchFamily="50" charset="-127"/>
                      </a:endParaRPr>
                    </a:p>
                  </a:txBody>
                  <a:tcPr marL="47769" marR="47769" marT="13207" marB="13207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항우연이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 주도적으로 </a:t>
                      </a:r>
                      <a:r>
                        <a:rPr lang="ko-KR" altLang="en-US" sz="7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항우연이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 주도적으로 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Platform Engineering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 구축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·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운영하기 위한 내부 협의체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(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팀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구성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항우연 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Platform Engineering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  운영에 필요한 정책 및 원칙 수립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설정된 프로젝트 방향성 하에 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Platform Engineering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 활동이 원활하게 진행될 수 있도록 조정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Platform Engineering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의 구축을 위한 평가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(Evaluate),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지시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(Direct),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모니터링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(Monitoring)</a:t>
                      </a:r>
                      <a:endParaRPr lang="ko-KR" altLang="en-US" sz="700" kern="1200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5704" marR="47769" marT="64278" marB="64278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5210"/>
                  </a:ext>
                </a:extLst>
              </a:tr>
              <a:tr h="7267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KoPubWorld돋움체_Pro Light" panose="00000300000000000000" pitchFamily="50" charset="-127"/>
                        </a:rPr>
                        <a:t>A </a:t>
                      </a:r>
                      <a:r>
                        <a:rPr lang="ko-KR" altLang="en-US" sz="1050" b="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KoPubWorld돋움체_Pro Light" panose="00000300000000000000" pitchFamily="50" charset="-127"/>
                        </a:rPr>
                        <a:t>업체</a:t>
                      </a:r>
                    </a:p>
                  </a:txBody>
                  <a:tcPr marL="47769" marR="47769" marT="128555" marB="85704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0" spc="-3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KoPubWorld돋움체_Pro Medium" panose="00000600000000000000" pitchFamily="50" charset="-127"/>
                        </a:rPr>
                        <a:t>DevOps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0" spc="-3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KoPubWorld돋움체_Pro Medium" panose="00000600000000000000" pitchFamily="50" charset="-127"/>
                        </a:rPr>
                        <a:t>참여조직</a:t>
                      </a:r>
                    </a:p>
                  </a:txBody>
                  <a:tcPr marL="47769" marR="47769" marT="13207" marB="13207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계획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단위 기능이나 서비스를 계획하고 분석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설계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개발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코드를 작성하여 형상관리에 등록하고 공유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빌드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정적분석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보안분석을 수행하고 </a:t>
                      </a:r>
                      <a:r>
                        <a:rPr lang="ko-KR" altLang="en-US" sz="7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빌드</a:t>
                      </a:r>
                      <a:endParaRPr lang="ko-KR" altLang="en-US" sz="700" kern="1200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테스트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빌드한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 기능이 문제없는지 테스트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Release: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완성된 결과물을 </a:t>
                      </a:r>
                      <a:r>
                        <a:rPr lang="ko-KR" altLang="en-US" sz="7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개발계에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 이관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배포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서비스할 </a:t>
                      </a:r>
                      <a:r>
                        <a:rPr lang="ko-KR" altLang="en-US" sz="7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운영계에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 배포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운영 및 모니터링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실제 서비스 업무에 적용하여 협업하고 지속적인 모니터링을 통하여 개선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오류사항 대응</a:t>
                      </a:r>
                    </a:p>
                  </a:txBody>
                  <a:tcPr marL="85704" marR="47769" marT="64278" marB="64278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03457"/>
                  </a:ext>
                </a:extLst>
              </a:tr>
              <a:tr h="79728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KoPubWorld돋움체_Pro Light" panose="00000300000000000000" pitchFamily="50" charset="-127"/>
                        </a:rPr>
                        <a:t>B </a:t>
                      </a:r>
                      <a:r>
                        <a:rPr lang="ko-KR" altLang="en-US" sz="1050" b="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KoPubWorld돋움체_Pro Light" panose="00000300000000000000" pitchFamily="50" charset="-127"/>
                        </a:rPr>
                        <a:t>기관</a:t>
                      </a:r>
                    </a:p>
                  </a:txBody>
                  <a:tcPr marL="47769" marR="47769" marT="128555" marB="85704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7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KoPubWorld돋움체_Pro Light" panose="00000300000000000000" pitchFamily="50" charset="-127"/>
                        </a:rPr>
                        <a:t>C </a:t>
                      </a:r>
                      <a:r>
                        <a:rPr lang="ko-KR" altLang="en-US" sz="1050" b="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KoPubWorld돋움체_Pro Light" panose="00000300000000000000" pitchFamily="50" charset="-127"/>
                        </a:rPr>
                        <a:t>연구소</a:t>
                      </a:r>
                    </a:p>
                  </a:txBody>
                  <a:tcPr marL="47769" marR="47769" marT="128555" marB="85704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kern="0" spc="-3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KoPubWorld돋움체_Pro Medium" panose="00000600000000000000" pitchFamily="50" charset="-127"/>
                        </a:rPr>
                        <a:t>MLOps</a:t>
                      </a:r>
                      <a:endParaRPr lang="en-US" altLang="ko-KR" sz="900" b="0" kern="0" spc="-3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  <a:cs typeface="KoPubWorld돋움체_Pro Medium" panose="00000600000000000000" pitchFamily="50" charset="-127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kern="0" spc="-3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KoPubWorld돋움체_Pro Medium" panose="00000600000000000000" pitchFamily="50" charset="-127"/>
                        </a:rPr>
                        <a:t>참여조직</a:t>
                      </a:r>
                    </a:p>
                  </a:txBody>
                  <a:tcPr marL="47769" marR="47769" marT="13207" marB="13207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데이터 수집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데이터 소스 수집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탐색적 데이터 분석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데이터의 이해를 위한 탐색적 데이터 분석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초기 모델링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소규모의 컴퓨팅 자원을 활용하여 모델링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모델링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&amp;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테스트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모델 개발 및 배포에 적합한 수준인지 여부 검증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배포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ML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학습 파이프라인 배포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시스템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모델 관리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시스템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모델 관리를 통한 예측 품질 향상</a:t>
                      </a:r>
                    </a:p>
                    <a:p>
                      <a:pPr marL="92075" marR="0" lvl="0" indent="-92075" algn="l" defTabSz="457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지속적 학습</a:t>
                      </a:r>
                      <a:r>
                        <a:rPr lang="en-US" altLang="ko-KR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(CT): 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모델을 자동으로 </a:t>
                      </a:r>
                      <a:r>
                        <a:rPr lang="ko-KR" altLang="en-US" sz="7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재학습</a:t>
                      </a:r>
                      <a:r>
                        <a:rPr lang="ko-KR" altLang="en-US" sz="7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KoPubWorld돋움체_Pro Light" panose="00000300000000000000" pitchFamily="50" charset="-127"/>
                        </a:rPr>
                        <a:t> 시키고 제공</a:t>
                      </a:r>
                    </a:p>
                  </a:txBody>
                  <a:tcPr marL="85704" marR="47769" marT="64278" marB="64278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91568"/>
                  </a:ext>
                </a:extLst>
              </a:tr>
              <a:tr h="7267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ko-KR" altLang="en-US" sz="11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769" marR="47769" marT="128555" marB="85704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45" y="2643044"/>
            <a:ext cx="786189" cy="49870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2. Governance</a:t>
            </a:r>
          </a:p>
        </p:txBody>
      </p:sp>
    </p:spTree>
    <p:extLst>
      <p:ext uri="{BB962C8B-B14F-4D97-AF65-F5344CB8AC3E}">
        <p14:creationId xmlns:p14="http://schemas.microsoft.com/office/powerpoint/2010/main" val="137943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2.3 </a:t>
            </a:r>
            <a:r>
              <a:rPr lang="ko-KR" altLang="en-US" sz="2000" dirty="0" err="1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항우연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cs typeface="Arial" panose="020B0604020202020204" pitchFamily="34" charset="0"/>
                <a:sym typeface="Arial" panose="020B0604020202020204" pitchFamily="34" charset="0"/>
              </a:rPr>
              <a:t>Platform Engineering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Workflow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endParaRPr lang="en-US" altLang="ko-KR" sz="2000" spc="-15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24595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항우연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Platform Engineering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 목적에 부합하는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Chain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선정하여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DevOps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운영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단계별 최적화 된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Chain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구성으로 협업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이슈관리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빌드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배포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모니터링이 원활하게 진행 가능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30259" y="2833513"/>
            <a:ext cx="1800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Taiga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Jira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Confluence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05906" y="2987401"/>
            <a:ext cx="1800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81553" y="2833512"/>
            <a:ext cx="1800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Gradle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Maven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</a:p>
          <a:p>
            <a:pPr algn="ctr"/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Sonarqube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57200" y="2987401"/>
            <a:ext cx="1800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Junit</a:t>
            </a:r>
          </a:p>
          <a:p>
            <a:pPr algn="ctr"/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Jmeter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30259" y="5497629"/>
            <a:ext cx="1800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Argo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2150" y="5343740"/>
            <a:ext cx="1800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Taiga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Jira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Confluence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05905" y="5497628"/>
            <a:ext cx="1800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Argo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67476" y="5322498"/>
            <a:ext cx="1979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Prometheus/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Grafana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Grafana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loki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Grafana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Tempo</a:t>
            </a:r>
          </a:p>
          <a:p>
            <a:pPr algn="ctr"/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OpenTelemtry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cxnSp>
        <p:nvCxnSpPr>
          <p:cNvPr id="41" name="직선 화살표 연결선 40"/>
          <p:cNvCxnSpPr>
            <a:stCxn id="42" idx="6"/>
            <a:endCxn id="43" idx="2"/>
          </p:cNvCxnSpPr>
          <p:nvPr/>
        </p:nvCxnSpPr>
        <p:spPr>
          <a:xfrm>
            <a:off x="3250372" y="2918179"/>
            <a:ext cx="935647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1810372" y="2198179"/>
            <a:ext cx="1440000" cy="1440000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계획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186019" y="2198179"/>
            <a:ext cx="1440000" cy="1440000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개발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61666" y="2198179"/>
            <a:ext cx="1440000" cy="1440000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빌드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8937313" y="2198179"/>
            <a:ext cx="1440000" cy="1440000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테스트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810372" y="4711887"/>
            <a:ext cx="1440000" cy="1440000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Release</a:t>
            </a: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186019" y="4711887"/>
            <a:ext cx="1440000" cy="1440000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배포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561666" y="4711887"/>
            <a:ext cx="1440000" cy="1440000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운영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937313" y="4711887"/>
            <a:ext cx="1440000" cy="1440000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모니터링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0" name="직선 화살표 연결선 49"/>
          <p:cNvCxnSpPr>
            <a:stCxn id="43" idx="6"/>
            <a:endCxn id="44" idx="2"/>
          </p:cNvCxnSpPr>
          <p:nvPr/>
        </p:nvCxnSpPr>
        <p:spPr>
          <a:xfrm>
            <a:off x="5626019" y="2918179"/>
            <a:ext cx="935647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4" idx="6"/>
            <a:endCxn id="45" idx="2"/>
          </p:cNvCxnSpPr>
          <p:nvPr/>
        </p:nvCxnSpPr>
        <p:spPr>
          <a:xfrm>
            <a:off x="8001666" y="2918179"/>
            <a:ext cx="935647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5" idx="4"/>
            <a:endCxn id="46" idx="0"/>
          </p:cNvCxnSpPr>
          <p:nvPr/>
        </p:nvCxnSpPr>
        <p:spPr>
          <a:xfrm rot="5400000">
            <a:off x="5556989" y="611563"/>
            <a:ext cx="1073708" cy="7126941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6" idx="6"/>
            <a:endCxn id="47" idx="2"/>
          </p:cNvCxnSpPr>
          <p:nvPr/>
        </p:nvCxnSpPr>
        <p:spPr>
          <a:xfrm>
            <a:off x="3250372" y="5431887"/>
            <a:ext cx="935647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7" idx="6"/>
            <a:endCxn id="48" idx="2"/>
          </p:cNvCxnSpPr>
          <p:nvPr/>
        </p:nvCxnSpPr>
        <p:spPr>
          <a:xfrm>
            <a:off x="5626019" y="5431887"/>
            <a:ext cx="935647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6"/>
            <a:endCxn id="49" idx="2"/>
          </p:cNvCxnSpPr>
          <p:nvPr/>
        </p:nvCxnSpPr>
        <p:spPr>
          <a:xfrm>
            <a:off x="8001666" y="5431887"/>
            <a:ext cx="935647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D0A1E6F-2DF5-D348-977D-AECAB9E13F55}"/>
              </a:ext>
            </a:extLst>
          </p:cNvPr>
          <p:cNvSpPr txBox="1"/>
          <p:nvPr/>
        </p:nvSpPr>
        <p:spPr>
          <a:xfrm>
            <a:off x="236368" y="3256252"/>
            <a:ext cx="1826182" cy="8313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프로젝트 범위 확정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합의된 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Due date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기준 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WBS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확정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WBS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기준 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Back Log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화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 </a:t>
            </a: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Sprint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계획과 진척율 측면 시각화와 정량적 측정을 위한 모니터링 구축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C3CFDD-95F3-004B-A41B-B33434C2DFBF}"/>
              </a:ext>
            </a:extLst>
          </p:cNvPr>
          <p:cNvSpPr txBox="1"/>
          <p:nvPr/>
        </p:nvSpPr>
        <p:spPr>
          <a:xfrm>
            <a:off x="4082980" y="3680228"/>
            <a:ext cx="1646069" cy="508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형상관리 프로세스 정의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브랜치 전략을 명시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브랜치 명의 기준을 제시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11E854-D52A-694D-B005-0EE537BB393A}"/>
              </a:ext>
            </a:extLst>
          </p:cNvPr>
          <p:cNvSpPr txBox="1"/>
          <p:nvPr/>
        </p:nvSpPr>
        <p:spPr>
          <a:xfrm>
            <a:off x="6458630" y="3668914"/>
            <a:ext cx="1646069" cy="3303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코드 리뷰  원칙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정적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/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보안 정책 반영 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2F70C7-D196-B14D-B772-3258F317049E}"/>
              </a:ext>
            </a:extLst>
          </p:cNvPr>
          <p:cNvSpPr txBox="1"/>
          <p:nvPr/>
        </p:nvSpPr>
        <p:spPr>
          <a:xfrm>
            <a:off x="10178948" y="1784111"/>
            <a:ext cx="1646069" cy="9910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테스트 계획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기능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/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성능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/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보안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)</a:t>
            </a: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API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자동화 테스트  스크립팅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테스트 통계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정확도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정밀도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재현율 등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지표와 컴퓨팅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평균 지연 시간 등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지표 수집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3B840F-D3A1-B04A-A1B3-95697C90F5A7}"/>
              </a:ext>
            </a:extLst>
          </p:cNvPr>
          <p:cNvSpPr txBox="1"/>
          <p:nvPr/>
        </p:nvSpPr>
        <p:spPr>
          <a:xfrm>
            <a:off x="3702068" y="6218087"/>
            <a:ext cx="1646069" cy="3303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배포 대상 아티팩트 체크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배포 전략 수립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4819D7-0B0E-C34A-943F-0CDA60512456}"/>
              </a:ext>
            </a:extLst>
          </p:cNvPr>
          <p:cNvSpPr txBox="1"/>
          <p:nvPr/>
        </p:nvSpPr>
        <p:spPr>
          <a:xfrm>
            <a:off x="7860034" y="5979258"/>
            <a:ext cx="1768131" cy="8569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운영 워크플로우 확정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정기 배포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재학습 주기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핫픽스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배포 전략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모니터링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로깅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Tracing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시스템 구축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피드백 루프 절차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cs typeface="Arial" panose="020B0604020202020204" pitchFamily="34" charset="0"/>
                <a:sym typeface="Arial" panose="020B0604020202020204" pitchFamily="34" charset="0"/>
              </a:rPr>
              <a:t>2. Governance</a:t>
            </a:r>
            <a:endParaRPr lang="en-US" altLang="ko-KR" sz="11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2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/>
          <p:cNvGrpSpPr/>
          <p:nvPr/>
        </p:nvGrpSpPr>
        <p:grpSpPr>
          <a:xfrm>
            <a:off x="212291" y="1185646"/>
            <a:ext cx="11767418" cy="5098111"/>
            <a:chOff x="235280" y="1475206"/>
            <a:chExt cx="11767418" cy="5098111"/>
          </a:xfrm>
        </p:grpSpPr>
        <p:sp>
          <p:nvSpPr>
            <p:cNvPr id="2" name="AutoShape 274">
              <a:extLst>
                <a:ext uri="{FF2B5EF4-FFF2-40B4-BE49-F238E27FC236}">
                  <a16:creationId xmlns:a16="http://schemas.microsoft.com/office/drawing/2014/main" id="{CD82D790-363C-B443-A081-D30B24F4F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80" y="2481074"/>
              <a:ext cx="1510452" cy="1688998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" name="양쪽 모서리가 둥근 사각형 2">
              <a:extLst>
                <a:ext uri="{FF2B5EF4-FFF2-40B4-BE49-F238E27FC236}">
                  <a16:creationId xmlns:a16="http://schemas.microsoft.com/office/drawing/2014/main" id="{5B0D8BC6-EAAB-1444-9773-E8FB35899FFA}"/>
                </a:ext>
              </a:extLst>
            </p:cNvPr>
            <p:cNvSpPr/>
            <p:nvPr/>
          </p:nvSpPr>
          <p:spPr>
            <a:xfrm>
              <a:off x="235280" y="2302621"/>
              <a:ext cx="1510452" cy="292724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계획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: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 협업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이슈관리</a:t>
              </a:r>
              <a:endParaRPr lang="ko-KR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id="{D178EA85-AAEE-E244-ABFE-C4BDA63A4D12}"/>
                </a:ext>
              </a:extLst>
            </p:cNvPr>
            <p:cNvSpPr/>
            <p:nvPr/>
          </p:nvSpPr>
          <p:spPr>
            <a:xfrm>
              <a:off x="1830343" y="1475206"/>
              <a:ext cx="9443663" cy="223499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소스 코드 제어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: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 형상관리</a:t>
              </a:r>
              <a:endParaRPr lang="ko-KR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AutoShape 274">
              <a:extLst>
                <a:ext uri="{FF2B5EF4-FFF2-40B4-BE49-F238E27FC236}">
                  <a16:creationId xmlns:a16="http://schemas.microsoft.com/office/drawing/2014/main" id="{6FCFE003-F8D2-6248-A4DA-1419CC3E7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343" y="1698706"/>
              <a:ext cx="9443663" cy="533027"/>
            </a:xfrm>
            <a:prstGeom prst="roundRect">
              <a:avLst>
                <a:gd name="adj" fmla="val 2236"/>
              </a:avLst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628DCD0-20DA-A343-B0BB-5BDD11C5AEC9}"/>
                </a:ext>
              </a:extLst>
            </p:cNvPr>
            <p:cNvSpPr/>
            <p:nvPr/>
          </p:nvSpPr>
          <p:spPr>
            <a:xfrm>
              <a:off x="2667512" y="1759589"/>
              <a:ext cx="1711974" cy="3905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0BB96B-611A-044A-93E1-11082161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5826" y="1806923"/>
              <a:ext cx="303105" cy="3031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CBA408-0E5F-B546-9C37-0BA1190026FF}"/>
                </a:ext>
              </a:extLst>
            </p:cNvPr>
            <p:cNvSpPr txBox="1"/>
            <p:nvPr/>
          </p:nvSpPr>
          <p:spPr>
            <a:xfrm>
              <a:off x="3468931" y="1804535"/>
              <a:ext cx="4491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dirty="0">
                  <a:latin typeface="+mn-ea"/>
                </a:rPr>
                <a:t>개발계</a:t>
              </a:r>
              <a:endParaRPr kumimoji="1" lang="en-US" altLang="ko-KR" sz="800" dirty="0">
                <a:latin typeface="+mn-ea"/>
              </a:endParaRPr>
            </a:p>
            <a:p>
              <a:pPr algn="ctr"/>
              <a:r>
                <a:rPr kumimoji="1" lang="en-US" altLang="ko-KR" sz="800" dirty="0">
                  <a:latin typeface="+mn-ea"/>
                </a:rPr>
                <a:t>(dev)</a:t>
              </a:r>
              <a:endParaRPr kumimoji="1" lang="ko-KR" altLang="en-US" sz="800" dirty="0"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5BA882-DBA4-214F-9595-A1C5D50D57E4}"/>
                </a:ext>
              </a:extLst>
            </p:cNvPr>
            <p:cNvSpPr/>
            <p:nvPr/>
          </p:nvSpPr>
          <p:spPr>
            <a:xfrm>
              <a:off x="2667512" y="1759589"/>
              <a:ext cx="419513" cy="39053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F50012-6EF3-6B44-B43A-DE6CDD38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6313" y="1792114"/>
              <a:ext cx="261910" cy="32548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870E7E7-7B05-2946-9842-95B63F87C8BB}"/>
                </a:ext>
              </a:extLst>
            </p:cNvPr>
            <p:cNvSpPr/>
            <p:nvPr/>
          </p:nvSpPr>
          <p:spPr>
            <a:xfrm>
              <a:off x="5686451" y="1761977"/>
              <a:ext cx="1792796" cy="3905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3CC27E7-FA40-2D4B-AE10-C4E36D7C4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764" y="1809311"/>
              <a:ext cx="303105" cy="3031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3C8C1D-183B-1A4A-A47B-3A429FFF3AEA}"/>
                </a:ext>
              </a:extLst>
            </p:cNvPr>
            <p:cNvSpPr txBox="1"/>
            <p:nvPr/>
          </p:nvSpPr>
          <p:spPr>
            <a:xfrm>
              <a:off x="6480656" y="1806923"/>
              <a:ext cx="580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dirty="0">
                  <a:latin typeface="+mn-ea"/>
                </a:rPr>
                <a:t>검증계</a:t>
              </a:r>
              <a:endParaRPr kumimoji="1" lang="en-US" altLang="ko-KR" sz="800" dirty="0">
                <a:latin typeface="+mn-ea"/>
              </a:endParaRPr>
            </a:p>
            <a:p>
              <a:pPr algn="ctr"/>
              <a:r>
                <a:rPr kumimoji="1" lang="en-US" altLang="ko-KR" sz="800" dirty="0">
                  <a:latin typeface="+mn-ea"/>
                </a:rPr>
                <a:t>(master)</a:t>
              </a:r>
              <a:endParaRPr kumimoji="1" lang="ko-KR" altLang="en-US" sz="800" dirty="0"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136370-612F-2F4F-AB99-7E143EF48BFE}"/>
                </a:ext>
              </a:extLst>
            </p:cNvPr>
            <p:cNvSpPr/>
            <p:nvPr/>
          </p:nvSpPr>
          <p:spPr>
            <a:xfrm>
              <a:off x="5686450" y="1761977"/>
              <a:ext cx="419513" cy="39053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AC38EB0-A50E-7C44-87A6-4411C73F1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5251" y="1794502"/>
              <a:ext cx="261910" cy="32548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C3EC878-03F2-4F4F-950D-576E066B0C7B}"/>
                </a:ext>
              </a:extLst>
            </p:cNvPr>
            <p:cNvSpPr/>
            <p:nvPr/>
          </p:nvSpPr>
          <p:spPr>
            <a:xfrm>
              <a:off x="9297388" y="1763715"/>
              <a:ext cx="1913181" cy="3905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75DE565-5372-EF49-8F17-E4AEC3C1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5702" y="1811049"/>
              <a:ext cx="303105" cy="303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A3103D-996A-6548-8D41-ED77F91FAD35}"/>
                </a:ext>
              </a:extLst>
            </p:cNvPr>
            <p:cNvSpPr txBox="1"/>
            <p:nvPr/>
          </p:nvSpPr>
          <p:spPr>
            <a:xfrm>
              <a:off x="10093197" y="1808661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dirty="0">
                  <a:latin typeface="+mn-ea"/>
                </a:rPr>
                <a:t>운영계</a:t>
              </a:r>
              <a:endParaRPr kumimoji="1" lang="en-US" altLang="ko-KR" sz="800" dirty="0">
                <a:latin typeface="+mn-ea"/>
              </a:endParaRPr>
            </a:p>
            <a:p>
              <a:pPr algn="ctr"/>
              <a:r>
                <a:rPr kumimoji="1" lang="en-US" altLang="ko-KR" sz="800" dirty="0">
                  <a:latin typeface="+mn-ea"/>
                </a:rPr>
                <a:t>(release)</a:t>
              </a:r>
              <a:endParaRPr kumimoji="1" lang="ko-KR" altLang="en-US" sz="800" dirty="0">
                <a:latin typeface="+mn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9A95A4E-07DE-4742-9795-60720E7804F6}"/>
                </a:ext>
              </a:extLst>
            </p:cNvPr>
            <p:cNvSpPr/>
            <p:nvPr/>
          </p:nvSpPr>
          <p:spPr>
            <a:xfrm>
              <a:off x="9297388" y="1763715"/>
              <a:ext cx="419513" cy="39053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2C96075-C87D-5B42-916F-20D78F288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6189" y="1796240"/>
              <a:ext cx="261910" cy="325480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0F5C8F5-3474-4644-BA2F-BA9C97463C68}"/>
                </a:ext>
              </a:extLst>
            </p:cNvPr>
            <p:cNvCxnSpPr>
              <a:cxnSpLocks/>
              <a:stCxn id="6" idx="3"/>
              <a:endCxn id="14" idx="1"/>
            </p:cNvCxnSpPr>
            <p:nvPr/>
          </p:nvCxnSpPr>
          <p:spPr>
            <a:xfrm>
              <a:off x="4379486" y="1954855"/>
              <a:ext cx="1306964" cy="2388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15D8210-5CBD-CE4B-B8F2-BE677EA662F3}"/>
                </a:ext>
              </a:extLst>
            </p:cNvPr>
            <p:cNvCxnSpPr>
              <a:cxnSpLocks/>
              <a:stCxn id="11" idx="3"/>
              <a:endCxn id="19" idx="1"/>
            </p:cNvCxnSpPr>
            <p:nvPr/>
          </p:nvCxnSpPr>
          <p:spPr>
            <a:xfrm>
              <a:off x="7479247" y="1957243"/>
              <a:ext cx="1818141" cy="1738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20405A-D334-BE48-8B0C-4C05A4C402AD}"/>
                </a:ext>
              </a:extLst>
            </p:cNvPr>
            <p:cNvSpPr txBox="1"/>
            <p:nvPr/>
          </p:nvSpPr>
          <p:spPr>
            <a:xfrm>
              <a:off x="4383162" y="1974554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dirty="0">
                  <a:latin typeface="+mn-ea"/>
                </a:rPr>
                <a:t>Merge Request to </a:t>
              </a:r>
              <a:r>
                <a:rPr kumimoji="1" lang="ko-KR" altLang="en-US" sz="800" dirty="0">
                  <a:latin typeface="+mn-ea"/>
                </a:rPr>
                <a:t>검증계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718800-5F30-8E44-A8D3-7DAE93D58295}"/>
                </a:ext>
              </a:extLst>
            </p:cNvPr>
            <p:cNvSpPr txBox="1"/>
            <p:nvPr/>
          </p:nvSpPr>
          <p:spPr>
            <a:xfrm>
              <a:off x="7871262" y="1983698"/>
              <a:ext cx="10390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dirty="0">
                  <a:latin typeface="+mn-ea"/>
                </a:rPr>
                <a:t>Release </a:t>
              </a:r>
              <a:r>
                <a:rPr kumimoji="1" lang="ko-KR" altLang="en-US" sz="800" dirty="0">
                  <a:latin typeface="+mn-ea"/>
                </a:rPr>
                <a:t>브랜치 생성</a:t>
              </a:r>
            </a:p>
          </p:txBody>
        </p:sp>
        <p:sp>
          <p:nvSpPr>
            <p:cNvPr id="25" name="AutoShape 274">
              <a:extLst>
                <a:ext uri="{FF2B5EF4-FFF2-40B4-BE49-F238E27FC236}">
                  <a16:creationId xmlns:a16="http://schemas.microsoft.com/office/drawing/2014/main" id="{0D993FBE-A6CE-9849-9469-58C187B7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769" y="2481073"/>
              <a:ext cx="2838167" cy="3113177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양쪽 모서리가 둥근 사각형 25">
              <a:extLst>
                <a:ext uri="{FF2B5EF4-FFF2-40B4-BE49-F238E27FC236}">
                  <a16:creationId xmlns:a16="http://schemas.microsoft.com/office/drawing/2014/main" id="{739EF209-E907-494C-AE03-F7C7C2876A76}"/>
                </a:ext>
              </a:extLst>
            </p:cNvPr>
            <p:cNvSpPr/>
            <p:nvPr/>
          </p:nvSpPr>
          <p:spPr>
            <a:xfrm>
              <a:off x="1830343" y="2302621"/>
              <a:ext cx="2840405" cy="29272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개발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: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 개발계 환경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(Public Cloud)</a:t>
              </a:r>
              <a:endParaRPr lang="ko-KR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40F19D-D782-6842-8AC0-25E84A60772C}"/>
                </a:ext>
              </a:extLst>
            </p:cNvPr>
            <p:cNvSpPr/>
            <p:nvPr/>
          </p:nvSpPr>
          <p:spPr>
            <a:xfrm>
              <a:off x="279529" y="2709095"/>
              <a:ext cx="1419523" cy="3905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Application</a:t>
              </a:r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 단위 기능이나 서비스를 계획하고 분석</a:t>
              </a:r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/</a:t>
              </a:r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설계</a:t>
              </a:r>
              <a:endParaRPr lang="en-US" altLang="ko-KR" sz="8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57FA8B2-DFA1-BF49-828D-ECBB70DD5871}"/>
                </a:ext>
              </a:extLst>
            </p:cNvPr>
            <p:cNvSpPr/>
            <p:nvPr/>
          </p:nvSpPr>
          <p:spPr>
            <a:xfrm>
              <a:off x="279529" y="3184998"/>
              <a:ext cx="1419523" cy="39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ML</a:t>
              </a:r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 프로젝트의 계획</a:t>
              </a:r>
              <a:endParaRPr lang="en-US" altLang="ko-KR" sz="8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CD61DEA-CE89-7F42-BDB0-881F530ABF74}"/>
                </a:ext>
              </a:extLst>
            </p:cNvPr>
            <p:cNvSpPr/>
            <p:nvPr/>
          </p:nvSpPr>
          <p:spPr>
            <a:xfrm>
              <a:off x="279529" y="3660902"/>
              <a:ext cx="1419523" cy="39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ML </a:t>
              </a:r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 적용 범위 설정 및 조사</a:t>
              </a:r>
              <a:endParaRPr lang="en-US" altLang="ko-KR" sz="8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C0589FB-CF1E-9A41-8B00-5944A0F2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721" y="4348525"/>
              <a:ext cx="425138" cy="425138"/>
            </a:xfrm>
            <a:prstGeom prst="rect">
              <a:avLst/>
            </a:prstGeom>
          </p:spPr>
        </p:pic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11B484D-CC86-5940-8DD7-BFD87233D850}"/>
                </a:ext>
              </a:extLst>
            </p:cNvPr>
            <p:cNvCxnSpPr>
              <a:cxnSpLocks/>
              <a:stCxn id="2" idx="2"/>
              <a:endCxn id="30" idx="0"/>
            </p:cNvCxnSpPr>
            <p:nvPr/>
          </p:nvCxnSpPr>
          <p:spPr>
            <a:xfrm flipH="1">
              <a:off x="989290" y="4170072"/>
              <a:ext cx="1216" cy="178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4FAA0-D17F-3B43-90E0-F5D99ED85CF0}"/>
                </a:ext>
              </a:extLst>
            </p:cNvPr>
            <p:cNvSpPr txBox="1"/>
            <p:nvPr/>
          </p:nvSpPr>
          <p:spPr>
            <a:xfrm>
              <a:off x="474565" y="4782839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dirty="0">
                  <a:latin typeface="+mn-ea"/>
                </a:rPr>
                <a:t>프로젝트 지식 베이스</a:t>
              </a:r>
              <a:endParaRPr kumimoji="1" lang="en-US" altLang="ko-KR" sz="800" dirty="0">
                <a:latin typeface="+mn-ea"/>
              </a:endParaRPr>
            </a:p>
            <a:p>
              <a:pPr algn="ctr"/>
              <a:r>
                <a:rPr kumimoji="1" lang="en-US" altLang="ko-KR" sz="800" dirty="0">
                  <a:latin typeface="+mn-ea"/>
                </a:rPr>
                <a:t>(</a:t>
              </a:r>
              <a:r>
                <a:rPr kumimoji="1" lang="ko-KR" altLang="en-US" sz="800" dirty="0">
                  <a:latin typeface="+mn-ea"/>
                </a:rPr>
                <a:t>산출물</a:t>
              </a:r>
              <a:r>
                <a:rPr kumimoji="1" lang="en-US" altLang="ko-KR" sz="800" dirty="0">
                  <a:latin typeface="+mn-ea"/>
                </a:rPr>
                <a:t>)</a:t>
              </a:r>
              <a:endParaRPr kumimoji="1" lang="ko-KR" altLang="en-US" sz="800" dirty="0">
                <a:latin typeface="+mn-ea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B7003A1D-2D96-F340-B6FD-9B1742A65A3B}"/>
                </a:ext>
              </a:extLst>
            </p:cNvPr>
            <p:cNvSpPr/>
            <p:nvPr/>
          </p:nvSpPr>
          <p:spPr>
            <a:xfrm>
              <a:off x="2423727" y="2723543"/>
              <a:ext cx="919491" cy="21081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dirty="0">
                  <a:solidFill>
                    <a:schemeClr val="bg1"/>
                  </a:solidFill>
                  <a:latin typeface="+mn-ea"/>
                </a:rPr>
                <a:t>개발 브랜치 생성</a:t>
              </a: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65F21BCA-05AA-CD48-96C4-AA5E27BCAF30}"/>
                </a:ext>
              </a:extLst>
            </p:cNvPr>
            <p:cNvSpPr/>
            <p:nvPr/>
          </p:nvSpPr>
          <p:spPr>
            <a:xfrm>
              <a:off x="3673926" y="2723543"/>
              <a:ext cx="919491" cy="21081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dirty="0">
                  <a:solidFill>
                    <a:schemeClr val="bg1"/>
                  </a:solidFill>
                  <a:latin typeface="+mn-ea"/>
                </a:rPr>
                <a:t>커밋 코드</a:t>
              </a:r>
            </a:p>
          </p:txBody>
        </p:sp>
        <p:sp>
          <p:nvSpPr>
            <p:cNvPr id="35" name="AutoShape 274">
              <a:extLst>
                <a:ext uri="{FF2B5EF4-FFF2-40B4-BE49-F238E27FC236}">
                  <a16:creationId xmlns:a16="http://schemas.microsoft.com/office/drawing/2014/main" id="{CB5B0565-4EC4-E04E-86B1-96980C063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9507" y="2481073"/>
              <a:ext cx="3077013" cy="3113177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양쪽 모서리가 둥근 사각형 35">
              <a:extLst>
                <a:ext uri="{FF2B5EF4-FFF2-40B4-BE49-F238E27FC236}">
                  <a16:creationId xmlns:a16="http://schemas.microsoft.com/office/drawing/2014/main" id="{21231138-5694-4140-9C22-35C27F44A386}"/>
                </a:ext>
              </a:extLst>
            </p:cNvPr>
            <p:cNvSpPr/>
            <p:nvPr/>
          </p:nvSpPr>
          <p:spPr>
            <a:xfrm>
              <a:off x="4887081" y="2302621"/>
              <a:ext cx="3079439" cy="29272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빌드 </a:t>
              </a: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&amp;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 테스트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: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 검증계 환경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(Public Cloud)</a:t>
              </a:r>
              <a:endParaRPr lang="ko-KR" altLang="ko-KR" sz="8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5F9F601-84B5-4049-8E79-E064032CF53B}"/>
                </a:ext>
              </a:extLst>
            </p:cNvPr>
            <p:cNvCxnSpPr>
              <a:cxnSpLocks/>
              <a:stCxn id="15" idx="2"/>
              <a:endCxn id="38" idx="0"/>
            </p:cNvCxnSpPr>
            <p:nvPr/>
          </p:nvCxnSpPr>
          <p:spPr>
            <a:xfrm>
              <a:off x="5896206" y="2119982"/>
              <a:ext cx="6458" cy="941949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AutoShape 274">
              <a:extLst>
                <a:ext uri="{FF2B5EF4-FFF2-40B4-BE49-F238E27FC236}">
                  <a16:creationId xmlns:a16="http://schemas.microsoft.com/office/drawing/2014/main" id="{44B75667-68B9-614C-8F4A-FCDC53C08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3154" y="3061931"/>
              <a:ext cx="1199019" cy="1248680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37EFF8A-FCED-7F4A-9FD7-CFD178CF3F4F}"/>
                </a:ext>
              </a:extLst>
            </p:cNvPr>
            <p:cNvSpPr/>
            <p:nvPr/>
          </p:nvSpPr>
          <p:spPr>
            <a:xfrm>
              <a:off x="5694522" y="3121019"/>
              <a:ext cx="732393" cy="2258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개발 코드 빌드</a:t>
              </a:r>
              <a:endParaRPr lang="en-US" altLang="ko-KR" sz="8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754800E-3233-3645-AB9F-FFFC2F10CFB8}"/>
                </a:ext>
              </a:extLst>
            </p:cNvPr>
            <p:cNvSpPr/>
            <p:nvPr/>
          </p:nvSpPr>
          <p:spPr>
            <a:xfrm>
              <a:off x="5694522" y="3399444"/>
              <a:ext cx="732393" cy="2258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Unit Test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EAB1FC0-7F03-F64D-B5AF-87528546DF05}"/>
                </a:ext>
              </a:extLst>
            </p:cNvPr>
            <p:cNvSpPr/>
            <p:nvPr/>
          </p:nvSpPr>
          <p:spPr>
            <a:xfrm>
              <a:off x="5694522" y="3677869"/>
              <a:ext cx="732393" cy="2258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정적</a:t>
              </a:r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/</a:t>
              </a:r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보안 분석</a:t>
              </a:r>
              <a:endParaRPr lang="en-US" altLang="ko-KR" sz="8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8B296A9E-EFC1-7144-8AEF-799C8A24525B}"/>
                </a:ext>
              </a:extLst>
            </p:cNvPr>
            <p:cNvSpPr/>
            <p:nvPr/>
          </p:nvSpPr>
          <p:spPr>
            <a:xfrm>
              <a:off x="5439689" y="2723542"/>
              <a:ext cx="919491" cy="21081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dirty="0">
                  <a:solidFill>
                    <a:schemeClr val="bg1"/>
                  </a:solidFill>
                  <a:latin typeface="+mn-ea"/>
                </a:rPr>
                <a:t>빌드 트리거</a:t>
              </a:r>
            </a:p>
          </p:txBody>
        </p:sp>
        <p:cxnSp>
          <p:nvCxnSpPr>
            <p:cNvPr id="43" name="꺾인 연결선[E] 42">
              <a:extLst>
                <a:ext uri="{FF2B5EF4-FFF2-40B4-BE49-F238E27FC236}">
                  <a16:creationId xmlns:a16="http://schemas.microsoft.com/office/drawing/2014/main" id="{47014EE9-C96C-1549-95A9-BB01E1B32C37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6502173" y="2115891"/>
              <a:ext cx="794607" cy="1570380"/>
            </a:xfrm>
            <a:prstGeom prst="bentConnector2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041CCAD-440C-F24C-AF8F-151A684D7F02}"/>
                </a:ext>
              </a:extLst>
            </p:cNvPr>
            <p:cNvSpPr/>
            <p:nvPr/>
          </p:nvSpPr>
          <p:spPr>
            <a:xfrm>
              <a:off x="6840264" y="2709095"/>
              <a:ext cx="919491" cy="21081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bg1"/>
                  </a:solidFill>
                  <a:latin typeface="+mn-ea"/>
                </a:rPr>
                <a:t>Merge</a:t>
              </a:r>
              <a:endParaRPr kumimoji="1"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AutoShape 274">
              <a:extLst>
                <a:ext uri="{FF2B5EF4-FFF2-40B4-BE49-F238E27FC236}">
                  <a16:creationId xmlns:a16="http://schemas.microsoft.com/office/drawing/2014/main" id="{ADA402D5-013D-F741-9DB7-933DC2143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3154" y="4404419"/>
              <a:ext cx="1199019" cy="793594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4C80423-2C53-4846-8D46-F3438B6BA822}"/>
                </a:ext>
              </a:extLst>
            </p:cNvPr>
            <p:cNvSpPr/>
            <p:nvPr/>
          </p:nvSpPr>
          <p:spPr>
            <a:xfrm>
              <a:off x="5686450" y="4460138"/>
              <a:ext cx="745814" cy="2716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개발 코드 빌드</a:t>
              </a:r>
              <a:endParaRPr lang="en-US" altLang="ko-KR" sz="8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F7F0F5A-C97F-3243-9581-D308287227A4}"/>
                </a:ext>
              </a:extLst>
            </p:cNvPr>
            <p:cNvSpPr/>
            <p:nvPr/>
          </p:nvSpPr>
          <p:spPr>
            <a:xfrm>
              <a:off x="5686450" y="4795601"/>
              <a:ext cx="745814" cy="2716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Unit Test</a:t>
              </a:r>
            </a:p>
          </p:txBody>
        </p:sp>
        <p:sp>
          <p:nvSpPr>
            <p:cNvPr id="48" name="AutoShape 274">
              <a:extLst>
                <a:ext uri="{FF2B5EF4-FFF2-40B4-BE49-F238E27FC236}">
                  <a16:creationId xmlns:a16="http://schemas.microsoft.com/office/drawing/2014/main" id="{12108F0F-BB56-3A47-961E-A11F8939E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3104" y="4125190"/>
              <a:ext cx="1199019" cy="1355197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6C3B68-CB6E-A049-88F8-DF3C738220CD}"/>
                </a:ext>
              </a:extLst>
            </p:cNvPr>
            <p:cNvSpPr/>
            <p:nvPr/>
          </p:nvSpPr>
          <p:spPr>
            <a:xfrm>
              <a:off x="7059945" y="4186807"/>
              <a:ext cx="789553" cy="2716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특성 저장 </a:t>
              </a:r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Test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8EA80C2-E71C-3146-AA6D-205697D4C648}"/>
                </a:ext>
              </a:extLst>
            </p:cNvPr>
            <p:cNvSpPr/>
            <p:nvPr/>
          </p:nvSpPr>
          <p:spPr>
            <a:xfrm>
              <a:off x="7065284" y="4501093"/>
              <a:ext cx="789553" cy="2716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모델 </a:t>
              </a:r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Training Test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17594A6-DF06-B84E-8A6D-EC074E5A5AE3}"/>
                </a:ext>
              </a:extLst>
            </p:cNvPr>
            <p:cNvSpPr/>
            <p:nvPr/>
          </p:nvSpPr>
          <p:spPr>
            <a:xfrm>
              <a:off x="7059062" y="4838442"/>
              <a:ext cx="789553" cy="2716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모델 배포</a:t>
              </a:r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 Test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2907744-6D60-A248-A3B4-30E4733645EB}"/>
                </a:ext>
              </a:extLst>
            </p:cNvPr>
            <p:cNvSpPr/>
            <p:nvPr/>
          </p:nvSpPr>
          <p:spPr>
            <a:xfrm>
              <a:off x="7059062" y="5172473"/>
              <a:ext cx="789553" cy="2716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모델 모니터링</a:t>
              </a:r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 Test</a:t>
              </a:r>
            </a:p>
          </p:txBody>
        </p: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63F234CA-796C-8C4D-A82F-C6A84C2FBBF4}"/>
                </a:ext>
              </a:extLst>
            </p:cNvPr>
            <p:cNvCxnSpPr>
              <a:cxnSpLocks/>
              <a:stCxn id="42" idx="1"/>
              <a:endCxn id="45" idx="1"/>
            </p:cNvCxnSpPr>
            <p:nvPr/>
          </p:nvCxnSpPr>
          <p:spPr>
            <a:xfrm rot="10800000" flipV="1">
              <a:off x="5303155" y="2828948"/>
              <a:ext cx="136535" cy="1972267"/>
            </a:xfrm>
            <a:prstGeom prst="bentConnector3">
              <a:avLst>
                <a:gd name="adj1" fmla="val 267430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1E305C8B-C7A0-2547-8EA0-9D79CFCF464A}"/>
                </a:ext>
              </a:extLst>
            </p:cNvPr>
            <p:cNvCxnSpPr>
              <a:cxnSpLocks/>
              <a:stCxn id="45" idx="3"/>
              <a:endCxn id="48" idx="1"/>
            </p:cNvCxnSpPr>
            <p:nvPr/>
          </p:nvCxnSpPr>
          <p:spPr>
            <a:xfrm>
              <a:off x="6502173" y="4801216"/>
              <a:ext cx="200931" cy="1573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3EEF9759-57FA-4941-8F32-23E1BEEA6AC0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7285504" y="2112416"/>
              <a:ext cx="17110" cy="2012774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utoShape 274">
              <a:extLst>
                <a:ext uri="{FF2B5EF4-FFF2-40B4-BE49-F238E27FC236}">
                  <a16:creationId xmlns:a16="http://schemas.microsoft.com/office/drawing/2014/main" id="{30F895C5-9FCE-F84C-BC0C-08F966B7B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074" y="2481073"/>
              <a:ext cx="3077013" cy="3113177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양쪽 모서리가 둥근 사각형 56">
              <a:extLst>
                <a:ext uri="{FF2B5EF4-FFF2-40B4-BE49-F238E27FC236}">
                  <a16:creationId xmlns:a16="http://schemas.microsoft.com/office/drawing/2014/main" id="{0F7A4A41-6778-9045-A8BE-095EBE3ED854}"/>
                </a:ext>
              </a:extLst>
            </p:cNvPr>
            <p:cNvSpPr/>
            <p:nvPr/>
          </p:nvSpPr>
          <p:spPr>
            <a:xfrm>
              <a:off x="8183648" y="2302621"/>
              <a:ext cx="3079439" cy="292724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release</a:t>
              </a: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 배포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:</a:t>
              </a:r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 운영계 환경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(On-premise </a:t>
              </a:r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또는 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Private Cloud)</a:t>
              </a:r>
              <a:endParaRPr lang="ko-KR" altLang="ko-KR" sz="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AutoShape 274">
              <a:extLst>
                <a:ext uri="{FF2B5EF4-FFF2-40B4-BE49-F238E27FC236}">
                  <a16:creationId xmlns:a16="http://schemas.microsoft.com/office/drawing/2014/main" id="{2308D743-AAEB-AD41-ABD9-D61F5E788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3758" y="2620362"/>
              <a:ext cx="2956811" cy="976163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BB342E-4CEC-8941-960A-673427D55CBC}"/>
                </a:ext>
              </a:extLst>
            </p:cNvPr>
            <p:cNvSpPr txBox="1"/>
            <p:nvPr/>
          </p:nvSpPr>
          <p:spPr>
            <a:xfrm>
              <a:off x="8251292" y="2638647"/>
              <a:ext cx="17219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dirty="0">
                  <a:latin typeface="+mn-ea"/>
                </a:rPr>
                <a:t>Application Image &amp; </a:t>
              </a:r>
              <a:r>
                <a:rPr kumimoji="1" lang="ko-KR" altLang="en-US" sz="800" dirty="0">
                  <a:latin typeface="+mn-ea"/>
                </a:rPr>
                <a:t>모델 </a:t>
              </a:r>
              <a:r>
                <a:rPr kumimoji="1" lang="en-US" altLang="ko-KR" sz="800" dirty="0">
                  <a:latin typeface="+mn-ea"/>
                </a:rPr>
                <a:t>Registry</a:t>
              </a:r>
              <a:endParaRPr kumimoji="1" lang="ko-KR" altLang="en-US" sz="800" dirty="0">
                <a:latin typeface="+mn-ea"/>
              </a:endParaRPr>
            </a:p>
          </p:txBody>
        </p:sp>
        <p:sp>
          <p:nvSpPr>
            <p:cNvPr id="60" name="AutoShape 274">
              <a:extLst>
                <a:ext uri="{FF2B5EF4-FFF2-40B4-BE49-F238E27FC236}">
                  <a16:creationId xmlns:a16="http://schemas.microsoft.com/office/drawing/2014/main" id="{BC1FF28D-21BA-2641-9A2A-3A4B8CEC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9608" y="3036336"/>
              <a:ext cx="1377953" cy="496857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7A5588B-E672-C248-BFEF-A4E8DDCA12CD}"/>
                </a:ext>
              </a:extLst>
            </p:cNvPr>
            <p:cNvSpPr/>
            <p:nvPr/>
          </p:nvSpPr>
          <p:spPr>
            <a:xfrm>
              <a:off x="8302250" y="2828686"/>
              <a:ext cx="1377953" cy="2076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검증계</a:t>
              </a:r>
              <a:endParaRPr lang="en-US" altLang="ko-KR" sz="800" b="1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AC8FC11-74DF-3C43-96CD-DB017FEF2FCB}"/>
                </a:ext>
              </a:extLst>
            </p:cNvPr>
            <p:cNvSpPr/>
            <p:nvPr/>
          </p:nvSpPr>
          <p:spPr>
            <a:xfrm>
              <a:off x="9761534" y="2816278"/>
              <a:ext cx="1385282" cy="2126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운영계</a:t>
              </a:r>
              <a:endParaRPr lang="en-US" altLang="ko-KR" sz="800" b="1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63" name="꺾인 연결선[E] 62">
              <a:extLst>
                <a:ext uri="{FF2B5EF4-FFF2-40B4-BE49-F238E27FC236}">
                  <a16:creationId xmlns:a16="http://schemas.microsoft.com/office/drawing/2014/main" id="{7F9A1B8B-CDDF-CE40-8079-50A157072F6B}"/>
                </a:ext>
              </a:extLst>
            </p:cNvPr>
            <p:cNvCxnSpPr>
              <a:cxnSpLocks/>
              <a:stCxn id="51" idx="3"/>
              <a:endCxn id="71" idx="1"/>
            </p:cNvCxnSpPr>
            <p:nvPr/>
          </p:nvCxnSpPr>
          <p:spPr>
            <a:xfrm flipV="1">
              <a:off x="7848615" y="3394052"/>
              <a:ext cx="516933" cy="1580225"/>
            </a:xfrm>
            <a:prstGeom prst="bentConnector3">
              <a:avLst>
                <a:gd name="adj1" fmla="val 50000"/>
              </a:avLst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FF874A5-85B4-1E4B-A5D0-18245CA28C49}"/>
                </a:ext>
              </a:extLst>
            </p:cNvPr>
            <p:cNvSpPr/>
            <p:nvPr/>
          </p:nvSpPr>
          <p:spPr>
            <a:xfrm>
              <a:off x="5694522" y="3939358"/>
              <a:ext cx="732393" cy="271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Application Image </a:t>
              </a:r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배포</a:t>
              </a:r>
              <a:endParaRPr lang="en-US" altLang="ko-KR" sz="8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cxnSp>
          <p:nvCxnSpPr>
            <p:cNvPr id="65" name="꺾인 연결선[E] 64">
              <a:extLst>
                <a:ext uri="{FF2B5EF4-FFF2-40B4-BE49-F238E27FC236}">
                  <a16:creationId xmlns:a16="http://schemas.microsoft.com/office/drawing/2014/main" id="{9B5CE29D-9FF3-8347-94BB-BEC85C6E1A0D}"/>
                </a:ext>
              </a:extLst>
            </p:cNvPr>
            <p:cNvCxnSpPr>
              <a:cxnSpLocks/>
              <a:stCxn id="64" idx="3"/>
              <a:endCxn id="70" idx="1"/>
            </p:cNvCxnSpPr>
            <p:nvPr/>
          </p:nvCxnSpPr>
          <p:spPr>
            <a:xfrm flipV="1">
              <a:off x="6426915" y="3171473"/>
              <a:ext cx="1919665" cy="903720"/>
            </a:xfrm>
            <a:prstGeom prst="bentConnector3">
              <a:avLst>
                <a:gd name="adj1" fmla="val 50000"/>
              </a:avLst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꺾인 연결선[E] 65">
              <a:extLst>
                <a:ext uri="{FF2B5EF4-FFF2-40B4-BE49-F238E27FC236}">
                  <a16:creationId xmlns:a16="http://schemas.microsoft.com/office/drawing/2014/main" id="{22B2827C-596A-4649-8FDB-1CDB02F713C1}"/>
                </a:ext>
              </a:extLst>
            </p:cNvPr>
            <p:cNvCxnSpPr>
              <a:cxnSpLocks/>
              <a:stCxn id="16" idx="3"/>
              <a:endCxn id="57" idx="0"/>
            </p:cNvCxnSpPr>
            <p:nvPr/>
          </p:nvCxnSpPr>
          <p:spPr>
            <a:xfrm>
              <a:off x="11210569" y="1958981"/>
              <a:ext cx="52518" cy="490002"/>
            </a:xfrm>
            <a:prstGeom prst="bentConnector3">
              <a:avLst>
                <a:gd name="adj1" fmla="val 53527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A06AFC6-235D-DA44-8450-CBE765F9D4E2}"/>
                </a:ext>
              </a:extLst>
            </p:cNvPr>
            <p:cNvSpPr txBox="1"/>
            <p:nvPr/>
          </p:nvSpPr>
          <p:spPr>
            <a:xfrm>
              <a:off x="11260187" y="1620352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dirty="0">
                  <a:latin typeface="+mn-ea"/>
                </a:rPr>
                <a:t>Pull release </a:t>
              </a:r>
            </a:p>
            <a:p>
              <a:r>
                <a:rPr kumimoji="1" lang="ko-KR" altLang="en-US" sz="800" dirty="0">
                  <a:latin typeface="+mn-ea"/>
                </a:rPr>
                <a:t>브랜치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F012BE1-CA6F-4945-A5F8-E36C031DA136}"/>
                </a:ext>
              </a:extLst>
            </p:cNvPr>
            <p:cNvSpPr/>
            <p:nvPr/>
          </p:nvSpPr>
          <p:spPr>
            <a:xfrm>
              <a:off x="8509594" y="3081511"/>
              <a:ext cx="1118937" cy="171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Application </a:t>
              </a:r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컨테이너 이미지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A9BE8F-3BB3-0D4E-9C0F-F905301B9D85}"/>
                </a:ext>
              </a:extLst>
            </p:cNvPr>
            <p:cNvSpPr/>
            <p:nvPr/>
          </p:nvSpPr>
          <p:spPr>
            <a:xfrm>
              <a:off x="8509594" y="3298017"/>
              <a:ext cx="1118937" cy="171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ML </a:t>
              </a:r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모델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67A09B8-0261-B646-A119-B0C4CB18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6580" y="3081253"/>
              <a:ext cx="202568" cy="180439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7A46C210-0E43-5243-A6CB-0CA3A67F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5548" y="3302252"/>
              <a:ext cx="183600" cy="183600"/>
            </a:xfrm>
            <a:prstGeom prst="rect">
              <a:avLst/>
            </a:prstGeom>
          </p:spPr>
        </p:pic>
        <p:sp>
          <p:nvSpPr>
            <p:cNvPr id="72" name="AutoShape 274">
              <a:extLst>
                <a:ext uri="{FF2B5EF4-FFF2-40B4-BE49-F238E27FC236}">
                  <a16:creationId xmlns:a16="http://schemas.microsoft.com/office/drawing/2014/main" id="{BB2FE4F6-7353-3340-A911-D13E1263C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8863" y="3022117"/>
              <a:ext cx="1377953" cy="496857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D15AFDF-D015-A742-BF70-199B1655E27A}"/>
                </a:ext>
              </a:extLst>
            </p:cNvPr>
            <p:cNvSpPr/>
            <p:nvPr/>
          </p:nvSpPr>
          <p:spPr>
            <a:xfrm>
              <a:off x="9978849" y="3067292"/>
              <a:ext cx="1118937" cy="171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Application </a:t>
              </a:r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컨테이너 이미지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D9537A4-7517-674A-92C5-CFD7946253A9}"/>
                </a:ext>
              </a:extLst>
            </p:cNvPr>
            <p:cNvSpPr/>
            <p:nvPr/>
          </p:nvSpPr>
          <p:spPr>
            <a:xfrm>
              <a:off x="9978849" y="3283798"/>
              <a:ext cx="1118937" cy="171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ML </a:t>
              </a:r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모델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F1CA3501-8F46-4740-A7FF-3D3069F35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835" y="3067034"/>
              <a:ext cx="202568" cy="180439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6688A57-8899-C34A-9177-F2B63E43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4803" y="3288033"/>
              <a:ext cx="183600" cy="183600"/>
            </a:xfrm>
            <a:prstGeom prst="rect">
              <a:avLst/>
            </a:prstGeom>
          </p:spPr>
        </p:pic>
        <p:sp>
          <p:nvSpPr>
            <p:cNvPr id="77" name="AutoShape 274">
              <a:extLst>
                <a:ext uri="{FF2B5EF4-FFF2-40B4-BE49-F238E27FC236}">
                  <a16:creationId xmlns:a16="http://schemas.microsoft.com/office/drawing/2014/main" id="{8FD671B3-F242-D246-ACFB-B2BDCCF4B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1534" y="3924138"/>
              <a:ext cx="1385282" cy="623352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AutoShape 274">
              <a:extLst>
                <a:ext uri="{FF2B5EF4-FFF2-40B4-BE49-F238E27FC236}">
                  <a16:creationId xmlns:a16="http://schemas.microsoft.com/office/drawing/2014/main" id="{1BF2BB2D-9762-3A48-A3A4-4ABE75692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3133" y="3968611"/>
              <a:ext cx="1302084" cy="246642"/>
            </a:xfrm>
            <a:prstGeom prst="roundRect">
              <a:avLst>
                <a:gd name="adj" fmla="val 223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700" dirty="0">
                  <a:latin typeface="NanumSquare_ac" panose="020B0600000101010101" pitchFamily="34" charset="-127"/>
                  <a:ea typeface="NanumSquare_ac" panose="020B0600000101010101" pitchFamily="34" charset="-127"/>
                </a:rPr>
                <a:t>운영 데이터로 </a:t>
              </a:r>
              <a:endParaRPr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endParaRPr>
            </a:p>
            <a:p>
              <a:r>
                <a:rPr lang="ko-KR" altLang="en-US" sz="700" dirty="0">
                  <a:latin typeface="NanumSquare_ac" panose="020B0600000101010101" pitchFamily="34" charset="-127"/>
                  <a:ea typeface="NanumSquare_ac" panose="020B0600000101010101" pitchFamily="34" charset="-127"/>
                </a:rPr>
                <a:t>특성 엔지니어링 및 특성 선택 </a:t>
              </a:r>
            </a:p>
          </p:txBody>
        </p:sp>
        <p:sp>
          <p:nvSpPr>
            <p:cNvPr id="79" name="AutoShape 274">
              <a:extLst>
                <a:ext uri="{FF2B5EF4-FFF2-40B4-BE49-F238E27FC236}">
                  <a16:creationId xmlns:a16="http://schemas.microsoft.com/office/drawing/2014/main" id="{1F4436B3-215B-8D41-9332-71556A25B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3133" y="4254437"/>
              <a:ext cx="1302084" cy="246642"/>
            </a:xfrm>
            <a:prstGeom prst="roundRect">
              <a:avLst>
                <a:gd name="adj" fmla="val 223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700" dirty="0">
                  <a:latin typeface="NanumSquare_ac" panose="020B0600000101010101" pitchFamily="34" charset="-127"/>
                  <a:ea typeface="NanumSquare_ac" panose="020B0600000101010101" pitchFamily="34" charset="-127"/>
                </a:rPr>
                <a:t>모델 </a:t>
              </a:r>
              <a:r>
                <a:rPr lang="en-US" altLang="ko-KR" sz="700" dirty="0">
                  <a:latin typeface="NanumSquare_ac" panose="020B0600000101010101" pitchFamily="34" charset="-127"/>
                  <a:ea typeface="NanumSquare_ac" panose="020B0600000101010101" pitchFamily="34" charset="-127"/>
                </a:rPr>
                <a:t>Training &amp; tuning</a:t>
              </a:r>
              <a:endParaRPr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8FECC3F6-04F8-E146-A0D9-8D40B61D0C28}"/>
                </a:ext>
              </a:extLst>
            </p:cNvPr>
            <p:cNvCxnSpPr>
              <a:cxnSpLocks/>
              <a:stCxn id="77" idx="0"/>
              <a:endCxn id="72" idx="2"/>
            </p:cNvCxnSpPr>
            <p:nvPr/>
          </p:nvCxnSpPr>
          <p:spPr>
            <a:xfrm flipV="1">
              <a:off x="10454175" y="3518974"/>
              <a:ext cx="3665" cy="405164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F0FCA9D0-23C6-1F4B-90E3-02120DCD1EE2}"/>
                </a:ext>
              </a:extLst>
            </p:cNvPr>
            <p:cNvSpPr/>
            <p:nvPr/>
          </p:nvSpPr>
          <p:spPr>
            <a:xfrm>
              <a:off x="9986998" y="3657093"/>
              <a:ext cx="919491" cy="21081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bg1"/>
                  </a:solidFill>
                  <a:latin typeface="+mn-ea"/>
                </a:rPr>
                <a:t>Push </a:t>
              </a:r>
              <a:r>
                <a:rPr kumimoji="1" lang="ko-KR" altLang="en-US" sz="800" dirty="0">
                  <a:solidFill>
                    <a:schemeClr val="bg1"/>
                  </a:solidFill>
                  <a:latin typeface="+mn-ea"/>
                </a:rPr>
                <a:t>모델</a:t>
              </a:r>
            </a:p>
          </p:txBody>
        </p:sp>
        <p:sp>
          <p:nvSpPr>
            <p:cNvPr id="82" name="AutoShape 274">
              <a:extLst>
                <a:ext uri="{FF2B5EF4-FFF2-40B4-BE49-F238E27FC236}">
                  <a16:creationId xmlns:a16="http://schemas.microsoft.com/office/drawing/2014/main" id="{CB322FD2-5527-FB4D-BAC5-10E7008C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6281" y="3921535"/>
              <a:ext cx="1371280" cy="625556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032AD9E-C11A-D443-B8E4-0887B1CD01F4}"/>
                </a:ext>
              </a:extLst>
            </p:cNvPr>
            <p:cNvSpPr/>
            <p:nvPr/>
          </p:nvSpPr>
          <p:spPr>
            <a:xfrm>
              <a:off x="8306937" y="3921536"/>
              <a:ext cx="311711" cy="2195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CD</a:t>
              </a:r>
            </a:p>
          </p:txBody>
        </p:sp>
        <p:cxnSp>
          <p:nvCxnSpPr>
            <p:cNvPr id="84" name="꺾인 연결선[E] 83">
              <a:extLst>
                <a:ext uri="{FF2B5EF4-FFF2-40B4-BE49-F238E27FC236}">
                  <a16:creationId xmlns:a16="http://schemas.microsoft.com/office/drawing/2014/main" id="{21DA863C-9900-AE4B-AD4C-15ADC31DA86E}"/>
                </a:ext>
              </a:extLst>
            </p:cNvPr>
            <p:cNvCxnSpPr>
              <a:cxnSpLocks/>
              <a:stCxn id="58" idx="2"/>
              <a:endCxn id="83" idx="0"/>
            </p:cNvCxnSpPr>
            <p:nvPr/>
          </p:nvCxnSpPr>
          <p:spPr>
            <a:xfrm rot="5400000">
              <a:off x="8934974" y="3124345"/>
              <a:ext cx="325011" cy="1269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17FEBB3-D3E1-5F46-AF44-4C6FE1950444}"/>
                </a:ext>
              </a:extLst>
            </p:cNvPr>
            <p:cNvSpPr/>
            <p:nvPr/>
          </p:nvSpPr>
          <p:spPr>
            <a:xfrm>
              <a:off x="8700759" y="3954571"/>
              <a:ext cx="912357" cy="2151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Compliance </a:t>
              </a:r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체크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AB3AF7D-9028-BF43-A2A0-7CE24B3D4FAE}"/>
                </a:ext>
              </a:extLst>
            </p:cNvPr>
            <p:cNvSpPr/>
            <p:nvPr/>
          </p:nvSpPr>
          <p:spPr>
            <a:xfrm>
              <a:off x="8700759" y="4224260"/>
              <a:ext cx="912357" cy="2151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운영 배포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06F816B6-18DE-6C4B-AE1E-9F078087B9F1}"/>
                </a:ext>
              </a:extLst>
            </p:cNvPr>
            <p:cNvSpPr/>
            <p:nvPr/>
          </p:nvSpPr>
          <p:spPr>
            <a:xfrm>
              <a:off x="8560194" y="3649622"/>
              <a:ext cx="1049800" cy="21081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bg1"/>
                  </a:solidFill>
                  <a:latin typeface="+mn-ea"/>
                </a:rPr>
                <a:t>Load Image &amp; </a:t>
              </a:r>
              <a:r>
                <a:rPr kumimoji="1" lang="ko-KR" altLang="en-US" sz="800" dirty="0">
                  <a:solidFill>
                    <a:schemeClr val="bg1"/>
                  </a:solidFill>
                  <a:latin typeface="+mn-ea"/>
                </a:rPr>
                <a:t>모델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6DE4A59-A6B7-8E49-9BFD-954F3A339D67}"/>
                </a:ext>
              </a:extLst>
            </p:cNvPr>
            <p:cNvSpPr/>
            <p:nvPr/>
          </p:nvSpPr>
          <p:spPr>
            <a:xfrm>
              <a:off x="5309428" y="3059105"/>
              <a:ext cx="311711" cy="2195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CI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D2A0128-37C1-F54C-8727-54E2FE6B60FD}"/>
                </a:ext>
              </a:extLst>
            </p:cNvPr>
            <p:cNvSpPr/>
            <p:nvPr/>
          </p:nvSpPr>
          <p:spPr>
            <a:xfrm>
              <a:off x="5317974" y="4401082"/>
              <a:ext cx="311711" cy="2195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CI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F12BDF2-6072-E341-8AF3-6722C510737E}"/>
                </a:ext>
              </a:extLst>
            </p:cNvPr>
            <p:cNvSpPr/>
            <p:nvPr/>
          </p:nvSpPr>
          <p:spPr>
            <a:xfrm>
              <a:off x="6706839" y="4128817"/>
              <a:ext cx="311711" cy="2195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CI</a:t>
              </a:r>
            </a:p>
          </p:txBody>
        </p:sp>
        <p:sp>
          <p:nvSpPr>
            <p:cNvPr id="91" name="AutoShape 274">
              <a:extLst>
                <a:ext uri="{FF2B5EF4-FFF2-40B4-BE49-F238E27FC236}">
                  <a16:creationId xmlns:a16="http://schemas.microsoft.com/office/drawing/2014/main" id="{E65367D9-EA03-F94D-B67B-16E68ECBC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6281" y="4729743"/>
              <a:ext cx="885625" cy="830556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칠각형 91">
              <a:extLst>
                <a:ext uri="{FF2B5EF4-FFF2-40B4-BE49-F238E27FC236}">
                  <a16:creationId xmlns:a16="http://schemas.microsoft.com/office/drawing/2014/main" id="{0951A6BE-3B6A-A345-817F-E325834A35F1}"/>
                </a:ext>
              </a:extLst>
            </p:cNvPr>
            <p:cNvSpPr/>
            <p:nvPr/>
          </p:nvSpPr>
          <p:spPr>
            <a:xfrm>
              <a:off x="8345391" y="4788005"/>
              <a:ext cx="789932" cy="692382"/>
            </a:xfrm>
            <a:prstGeom prst="hept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BC30E2-1AEE-FE4E-A45B-EC582646CFF5}"/>
                </a:ext>
              </a:extLst>
            </p:cNvPr>
            <p:cNvSpPr/>
            <p:nvPr/>
          </p:nvSpPr>
          <p:spPr>
            <a:xfrm>
              <a:off x="8443753" y="5040213"/>
              <a:ext cx="582591" cy="1693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Application </a:t>
              </a:r>
            </a:p>
          </p:txBody>
        </p:sp>
        <p:cxnSp>
          <p:nvCxnSpPr>
            <p:cNvPr id="94" name="꺾인 연결선[E] 93">
              <a:extLst>
                <a:ext uri="{FF2B5EF4-FFF2-40B4-BE49-F238E27FC236}">
                  <a16:creationId xmlns:a16="http://schemas.microsoft.com/office/drawing/2014/main" id="{CC32E823-B77D-574D-B9FC-A4B5D7374CFC}"/>
                </a:ext>
              </a:extLst>
            </p:cNvPr>
            <p:cNvCxnSpPr>
              <a:cxnSpLocks/>
              <a:stCxn id="86" idx="2"/>
              <a:endCxn id="91" idx="0"/>
            </p:cNvCxnSpPr>
            <p:nvPr/>
          </p:nvCxnSpPr>
          <p:spPr>
            <a:xfrm rot="5400000">
              <a:off x="8807840" y="4380644"/>
              <a:ext cx="290353" cy="40784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AutoShape 274">
              <a:extLst>
                <a:ext uri="{FF2B5EF4-FFF2-40B4-BE49-F238E27FC236}">
                  <a16:creationId xmlns:a16="http://schemas.microsoft.com/office/drawing/2014/main" id="{E2160307-66BA-1548-94C0-A7751C5CB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2852" y="4729743"/>
              <a:ext cx="1903964" cy="830556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칠각형 95">
              <a:extLst>
                <a:ext uri="{FF2B5EF4-FFF2-40B4-BE49-F238E27FC236}">
                  <a16:creationId xmlns:a16="http://schemas.microsoft.com/office/drawing/2014/main" id="{8365DDD2-8FD8-ED4C-87BC-A93E4280D993}"/>
                </a:ext>
              </a:extLst>
            </p:cNvPr>
            <p:cNvSpPr/>
            <p:nvPr/>
          </p:nvSpPr>
          <p:spPr>
            <a:xfrm>
              <a:off x="10255280" y="4791820"/>
              <a:ext cx="789932" cy="692382"/>
            </a:xfrm>
            <a:prstGeom prst="hept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A2ACB58-DAB8-354A-AFDD-B7E86C274705}"/>
                </a:ext>
              </a:extLst>
            </p:cNvPr>
            <p:cNvSpPr/>
            <p:nvPr/>
          </p:nvSpPr>
          <p:spPr>
            <a:xfrm>
              <a:off x="10323493" y="4904386"/>
              <a:ext cx="644059" cy="4020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ea"/>
                </a:rPr>
                <a:t>추론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Batch/</a:t>
              </a:r>
              <a:r>
                <a:rPr lang="ko-KR" altLang="en-US" sz="7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Streaming)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8" name="칠각형 97">
              <a:extLst>
                <a:ext uri="{FF2B5EF4-FFF2-40B4-BE49-F238E27FC236}">
                  <a16:creationId xmlns:a16="http://schemas.microsoft.com/office/drawing/2014/main" id="{A8C9E57B-14C3-244D-9139-A5D4C3637824}"/>
                </a:ext>
              </a:extLst>
            </p:cNvPr>
            <p:cNvSpPr/>
            <p:nvPr/>
          </p:nvSpPr>
          <p:spPr>
            <a:xfrm>
              <a:off x="9352191" y="4788423"/>
              <a:ext cx="789932" cy="692382"/>
            </a:xfrm>
            <a:prstGeom prst="hept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81E2257-79E9-C64C-B619-43CE890E0595}"/>
                </a:ext>
              </a:extLst>
            </p:cNvPr>
            <p:cNvSpPr/>
            <p:nvPr/>
          </p:nvSpPr>
          <p:spPr>
            <a:xfrm>
              <a:off x="9455861" y="4969304"/>
              <a:ext cx="582591" cy="3160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Online Serving</a:t>
              </a:r>
            </a:p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(REST APIs) </a:t>
              </a:r>
            </a:p>
          </p:txBody>
        </p:sp>
        <p:cxnSp>
          <p:nvCxnSpPr>
            <p:cNvPr id="100" name="꺾인 연결선[E] 99">
              <a:extLst>
                <a:ext uri="{FF2B5EF4-FFF2-40B4-BE49-F238E27FC236}">
                  <a16:creationId xmlns:a16="http://schemas.microsoft.com/office/drawing/2014/main" id="{E1187C39-6F1B-4C4E-A2A1-27FE13F51EE0}"/>
                </a:ext>
              </a:extLst>
            </p:cNvPr>
            <p:cNvCxnSpPr>
              <a:cxnSpLocks/>
              <a:stCxn id="86" idx="2"/>
              <a:endCxn id="95" idx="0"/>
            </p:cNvCxnSpPr>
            <p:nvPr/>
          </p:nvCxnSpPr>
          <p:spPr>
            <a:xfrm rot="16200000" flipH="1">
              <a:off x="9530710" y="4065618"/>
              <a:ext cx="290353" cy="10378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AutoShape 274">
              <a:extLst>
                <a:ext uri="{FF2B5EF4-FFF2-40B4-BE49-F238E27FC236}">
                  <a16:creationId xmlns:a16="http://schemas.microsoft.com/office/drawing/2014/main" id="{7AE8B783-48BB-BB41-9DFE-6EF85A56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7081" y="5833716"/>
              <a:ext cx="6386925" cy="739601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2" name="양쪽 모서리가 둥근 사각형 101">
              <a:extLst>
                <a:ext uri="{FF2B5EF4-FFF2-40B4-BE49-F238E27FC236}">
                  <a16:creationId xmlns:a16="http://schemas.microsoft.com/office/drawing/2014/main" id="{5F16D811-FEBD-CD41-8342-6DDD4F1BF5B7}"/>
                </a:ext>
              </a:extLst>
            </p:cNvPr>
            <p:cNvSpPr/>
            <p:nvPr/>
          </p:nvSpPr>
          <p:spPr>
            <a:xfrm>
              <a:off x="4887081" y="5655264"/>
              <a:ext cx="6386925" cy="292724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운영 </a:t>
              </a: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 모니터링</a:t>
              </a:r>
              <a:endParaRPr lang="ko-KR" altLang="ko-KR" sz="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AutoShape 274">
              <a:extLst>
                <a:ext uri="{FF2B5EF4-FFF2-40B4-BE49-F238E27FC236}">
                  <a16:creationId xmlns:a16="http://schemas.microsoft.com/office/drawing/2014/main" id="{C8321081-BB0D-2A47-9129-3A58357BF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144" y="5989458"/>
              <a:ext cx="1505029" cy="539600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3C815E7-AE54-7B40-A1AF-04EB4E9C7B01}"/>
                </a:ext>
              </a:extLst>
            </p:cNvPr>
            <p:cNvSpPr/>
            <p:nvPr/>
          </p:nvSpPr>
          <p:spPr>
            <a:xfrm>
              <a:off x="5117012" y="6045848"/>
              <a:ext cx="583297" cy="189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매트릭 지표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A615EAB-52E7-D747-B6FC-5757356B97B3}"/>
                </a:ext>
              </a:extLst>
            </p:cNvPr>
            <p:cNvSpPr/>
            <p:nvPr/>
          </p:nvSpPr>
          <p:spPr>
            <a:xfrm>
              <a:off x="5119627" y="6281287"/>
              <a:ext cx="583297" cy="189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Logging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6AB1825-9B74-934F-AE52-4911024D03D6}"/>
                </a:ext>
              </a:extLst>
            </p:cNvPr>
            <p:cNvSpPr/>
            <p:nvPr/>
          </p:nvSpPr>
          <p:spPr>
            <a:xfrm>
              <a:off x="5795521" y="6045848"/>
              <a:ext cx="583297" cy="189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Monitoring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F1D208A-34C2-B94F-B304-210BC4A9C8C9}"/>
                </a:ext>
              </a:extLst>
            </p:cNvPr>
            <p:cNvSpPr/>
            <p:nvPr/>
          </p:nvSpPr>
          <p:spPr>
            <a:xfrm>
              <a:off x="5798137" y="6281287"/>
              <a:ext cx="583297" cy="189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Tracing</a:t>
              </a:r>
            </a:p>
          </p:txBody>
        </p:sp>
        <p:sp>
          <p:nvSpPr>
            <p:cNvPr id="108" name="AutoShape 274">
              <a:extLst>
                <a:ext uri="{FF2B5EF4-FFF2-40B4-BE49-F238E27FC236}">
                  <a16:creationId xmlns:a16="http://schemas.microsoft.com/office/drawing/2014/main" id="{B72FC03D-7EE0-5E4C-BBB9-69C03015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906" y="5989458"/>
              <a:ext cx="1961322" cy="539600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4E22D21-A529-7648-BA63-EE287F01AFC2}"/>
                </a:ext>
              </a:extLst>
            </p:cNvPr>
            <p:cNvSpPr/>
            <p:nvPr/>
          </p:nvSpPr>
          <p:spPr>
            <a:xfrm>
              <a:off x="9291483" y="6047804"/>
              <a:ext cx="868579" cy="189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모델 성능 모니터링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BA9B59B-133E-A040-A680-26952C53EAF4}"/>
                </a:ext>
              </a:extLst>
            </p:cNvPr>
            <p:cNvSpPr/>
            <p:nvPr/>
          </p:nvSpPr>
          <p:spPr>
            <a:xfrm>
              <a:off x="10246646" y="6047804"/>
              <a:ext cx="815071" cy="1802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데이터 </a:t>
              </a:r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Drift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1D8895D-12C1-8A4E-9EB8-45304CB8EB86}"/>
                </a:ext>
              </a:extLst>
            </p:cNvPr>
            <p:cNvSpPr/>
            <p:nvPr/>
          </p:nvSpPr>
          <p:spPr>
            <a:xfrm>
              <a:off x="9291482" y="6279809"/>
              <a:ext cx="868579" cy="1920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Publish </a:t>
              </a:r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매트릭 정보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72AE02-471D-164A-B214-60FEF8D204AD}"/>
                </a:ext>
              </a:extLst>
            </p:cNvPr>
            <p:cNvSpPr/>
            <p:nvPr/>
          </p:nvSpPr>
          <p:spPr>
            <a:xfrm>
              <a:off x="10255560" y="6285257"/>
              <a:ext cx="815071" cy="1802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재학습 트리거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13" name="AutoShape 274">
              <a:extLst>
                <a:ext uri="{FF2B5EF4-FFF2-40B4-BE49-F238E27FC236}">
                  <a16:creationId xmlns:a16="http://schemas.microsoft.com/office/drawing/2014/main" id="{8A73A5D2-9DC5-F945-AD6B-58585EF7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0395" y="5989458"/>
              <a:ext cx="1594927" cy="539600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6C3E657-6EDF-D44F-9809-0B71DE620FA3}"/>
                </a:ext>
              </a:extLst>
            </p:cNvPr>
            <p:cNvSpPr/>
            <p:nvPr/>
          </p:nvSpPr>
          <p:spPr>
            <a:xfrm>
              <a:off x="7679985" y="6047804"/>
              <a:ext cx="1260737" cy="1991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Application </a:t>
              </a:r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에러 로그 모니터링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5EC6ADB-44B4-4D40-A231-96CF8F6C2232}"/>
                </a:ext>
              </a:extLst>
            </p:cNvPr>
            <p:cNvSpPr/>
            <p:nvPr/>
          </p:nvSpPr>
          <p:spPr>
            <a:xfrm>
              <a:off x="7679985" y="6275796"/>
              <a:ext cx="1260737" cy="1991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자원 사용률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49AAAC1A-4557-A848-B3FC-79D29754E001}"/>
                </a:ext>
              </a:extLst>
            </p:cNvPr>
            <p:cNvSpPr/>
            <p:nvPr/>
          </p:nvSpPr>
          <p:spPr>
            <a:xfrm>
              <a:off x="6580623" y="6155855"/>
              <a:ext cx="860122" cy="2195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Feedback &amp; Loop</a:t>
              </a:r>
            </a:p>
          </p:txBody>
        </p:sp>
        <p:sp>
          <p:nvSpPr>
            <p:cNvPr id="117" name="AutoShape 274">
              <a:extLst>
                <a:ext uri="{FF2B5EF4-FFF2-40B4-BE49-F238E27FC236}">
                  <a16:creationId xmlns:a16="http://schemas.microsoft.com/office/drawing/2014/main" id="{79187302-7CD7-5143-A778-97E1B390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776" y="5833717"/>
              <a:ext cx="2835971" cy="739600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8" name="양쪽 모서리가 둥근 사각형 117">
              <a:extLst>
                <a:ext uri="{FF2B5EF4-FFF2-40B4-BE49-F238E27FC236}">
                  <a16:creationId xmlns:a16="http://schemas.microsoft.com/office/drawing/2014/main" id="{2C7141AC-4393-AD4F-967E-F067B5798918}"/>
                </a:ext>
              </a:extLst>
            </p:cNvPr>
            <p:cNvSpPr/>
            <p:nvPr/>
          </p:nvSpPr>
          <p:spPr>
            <a:xfrm>
              <a:off x="1834776" y="5655264"/>
              <a:ext cx="2835971" cy="292724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Governance</a:t>
              </a:r>
              <a:endParaRPr lang="ko-KR" altLang="ko-KR" sz="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99D20A8-9B96-0A47-A3F8-99F6808D2C08}"/>
                </a:ext>
              </a:extLst>
            </p:cNvPr>
            <p:cNvSpPr/>
            <p:nvPr/>
          </p:nvSpPr>
          <p:spPr>
            <a:xfrm>
              <a:off x="1879144" y="6000722"/>
              <a:ext cx="1270780" cy="2347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컴플라이언스 준수를 위한 자동화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D0BB7FE-CD6A-6E42-AFCC-1E145F48B426}"/>
                </a:ext>
              </a:extLst>
            </p:cNvPr>
            <p:cNvSpPr/>
            <p:nvPr/>
          </p:nvSpPr>
          <p:spPr>
            <a:xfrm>
              <a:off x="3191099" y="6000722"/>
              <a:ext cx="791859" cy="2347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지속적인 모니터링</a:t>
              </a:r>
              <a:endPara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0FD5FC0-75B0-AA4A-B4D3-99A8FEB2ADA4}"/>
                </a:ext>
              </a:extLst>
            </p:cNvPr>
            <p:cNvSpPr/>
            <p:nvPr/>
          </p:nvSpPr>
          <p:spPr>
            <a:xfrm>
              <a:off x="4034620" y="6000722"/>
              <a:ext cx="590409" cy="2347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통합된 </a:t>
              </a:r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CI/CD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9C565CA-00CE-034C-8A6D-66F09EAC3B41}"/>
                </a:ext>
              </a:extLst>
            </p:cNvPr>
            <p:cNvSpPr/>
            <p:nvPr/>
          </p:nvSpPr>
          <p:spPr>
            <a:xfrm>
              <a:off x="1879144" y="6279809"/>
              <a:ext cx="1270780" cy="2347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Process</a:t>
              </a:r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  </a:t>
              </a:r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Governance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0E06692-551E-6946-9B0B-A11E0D05D1BF}"/>
                </a:ext>
              </a:extLst>
            </p:cNvPr>
            <p:cNvSpPr/>
            <p:nvPr/>
          </p:nvSpPr>
          <p:spPr>
            <a:xfrm>
              <a:off x="3194820" y="6276945"/>
              <a:ext cx="1419523" cy="2347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데이터 </a:t>
              </a:r>
              <a:r>
                <a:rPr lang="en-US" altLang="ko-KR" sz="7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Governance</a:t>
              </a:r>
            </a:p>
          </p:txBody>
        </p:sp>
        <p:sp>
          <p:nvSpPr>
            <p:cNvPr id="124" name="AutoShape 274">
              <a:extLst>
                <a:ext uri="{FF2B5EF4-FFF2-40B4-BE49-F238E27FC236}">
                  <a16:creationId xmlns:a16="http://schemas.microsoft.com/office/drawing/2014/main" id="{C2E1ACE8-D0E9-D249-9D18-13670158B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542" y="3025478"/>
              <a:ext cx="1701454" cy="2386554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115F1C1-1468-F242-B029-2B03261F5937}"/>
                </a:ext>
              </a:extLst>
            </p:cNvPr>
            <p:cNvSpPr/>
            <p:nvPr/>
          </p:nvSpPr>
          <p:spPr>
            <a:xfrm>
              <a:off x="2167506" y="3099912"/>
              <a:ext cx="1419523" cy="3905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Application</a:t>
              </a:r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 기능 구현을 위한 코드 작업</a:t>
              </a:r>
              <a:endParaRPr lang="en-US" altLang="ko-KR" sz="8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26" name="AutoShape 274">
              <a:extLst>
                <a:ext uri="{FF2B5EF4-FFF2-40B4-BE49-F238E27FC236}">
                  <a16:creationId xmlns:a16="http://schemas.microsoft.com/office/drawing/2014/main" id="{8E8B90EA-91A2-3B46-B65C-09F971751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7506" y="3792323"/>
              <a:ext cx="1419523" cy="1502461"/>
            </a:xfrm>
            <a:prstGeom prst="roundRect">
              <a:avLst>
                <a:gd name="adj" fmla="val 2236"/>
              </a:avLst>
            </a:prstGeom>
            <a:solidFill>
              <a:srgbClr val="FFFFFF"/>
            </a:solidFill>
            <a:ln w="635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AutoShape 274">
              <a:extLst>
                <a:ext uri="{FF2B5EF4-FFF2-40B4-BE49-F238E27FC236}">
                  <a16:creationId xmlns:a16="http://schemas.microsoft.com/office/drawing/2014/main" id="{4E176587-9A3D-F44A-9E5E-654D50839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776" y="3895237"/>
              <a:ext cx="1317533" cy="207347"/>
            </a:xfrm>
            <a:prstGeom prst="roundRect">
              <a:avLst>
                <a:gd name="adj" fmla="val 223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800" dirty="0">
                  <a:latin typeface="+mn-ea"/>
                </a:rPr>
                <a:t>데이터 탐색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F0D9CA0-64D9-C949-B136-9E7339F3B352}"/>
                </a:ext>
              </a:extLst>
            </p:cNvPr>
            <p:cNvSpPr/>
            <p:nvPr/>
          </p:nvSpPr>
          <p:spPr>
            <a:xfrm>
              <a:off x="2144520" y="3630393"/>
              <a:ext cx="1442509" cy="20765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ML</a:t>
              </a:r>
              <a:r>
                <a:rPr lang="ko-KR" altLang="en-US" sz="800" spc="-40" dirty="0">
                  <a:ln w="1270"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 모델 개발</a:t>
              </a:r>
              <a:endParaRPr lang="en-US" altLang="ko-KR" sz="8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</p:txBody>
        </p:sp>
        <p:sp>
          <p:nvSpPr>
            <p:cNvPr id="129" name="AutoShape 274">
              <a:extLst>
                <a:ext uri="{FF2B5EF4-FFF2-40B4-BE49-F238E27FC236}">
                  <a16:creationId xmlns:a16="http://schemas.microsoft.com/office/drawing/2014/main" id="{7C2452AB-A445-2A47-9935-0155A4E5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775" y="4149570"/>
              <a:ext cx="1317533" cy="206409"/>
            </a:xfrm>
            <a:prstGeom prst="roundRect">
              <a:avLst>
                <a:gd name="adj" fmla="val 223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800" dirty="0">
                  <a:latin typeface="+mn-ea"/>
                </a:rPr>
                <a:t>특성 엔지니어링 및 특성 선택</a:t>
              </a:r>
            </a:p>
          </p:txBody>
        </p:sp>
        <p:sp>
          <p:nvSpPr>
            <p:cNvPr id="130" name="AutoShape 274">
              <a:extLst>
                <a:ext uri="{FF2B5EF4-FFF2-40B4-BE49-F238E27FC236}">
                  <a16:creationId xmlns:a16="http://schemas.microsoft.com/office/drawing/2014/main" id="{46BE7415-4AF2-3241-867F-10A7F18D8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500" y="4402575"/>
              <a:ext cx="1317533" cy="246642"/>
            </a:xfrm>
            <a:prstGeom prst="roundRect">
              <a:avLst>
                <a:gd name="adj" fmla="val 223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800" dirty="0">
                  <a:latin typeface="+mn-ea"/>
                </a:rPr>
                <a:t>모델 </a:t>
              </a:r>
              <a:r>
                <a:rPr lang="en-US" altLang="ko-KR" sz="800" dirty="0">
                  <a:latin typeface="+mn-ea"/>
                </a:rPr>
                <a:t>Training &amp; tuning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31" name="AutoShape 274">
              <a:extLst>
                <a:ext uri="{FF2B5EF4-FFF2-40B4-BE49-F238E27FC236}">
                  <a16:creationId xmlns:a16="http://schemas.microsoft.com/office/drawing/2014/main" id="{E558E850-D2AE-884B-8C13-C81B9A5C2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500" y="4691821"/>
              <a:ext cx="1317533" cy="246642"/>
            </a:xfrm>
            <a:prstGeom prst="roundRect">
              <a:avLst>
                <a:gd name="adj" fmla="val 223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800" dirty="0">
                  <a:latin typeface="+mn-ea"/>
                </a:rPr>
                <a:t>모델</a:t>
              </a:r>
              <a:r>
                <a:rPr lang="en-US" altLang="ko-KR" sz="800" dirty="0">
                  <a:latin typeface="+mn-ea"/>
                </a:rPr>
                <a:t> </a:t>
              </a:r>
              <a:r>
                <a:rPr lang="ko-KR" altLang="en-US" sz="800" dirty="0">
                  <a:latin typeface="+mn-ea"/>
                </a:rPr>
                <a:t>추론 </a:t>
              </a:r>
              <a:r>
                <a:rPr lang="en-US" altLang="ko-KR" sz="800" dirty="0">
                  <a:latin typeface="+mn-ea"/>
                </a:rPr>
                <a:t>&amp;</a:t>
              </a:r>
              <a:r>
                <a:rPr lang="ko-KR" altLang="en-US" sz="800" dirty="0">
                  <a:latin typeface="+mn-ea"/>
                </a:rPr>
                <a:t> </a:t>
              </a:r>
              <a:r>
                <a:rPr lang="en-US" altLang="ko-KR" sz="800" dirty="0">
                  <a:latin typeface="+mn-ea"/>
                </a:rPr>
                <a:t>Serving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32" name="AutoShape 274">
              <a:extLst>
                <a:ext uri="{FF2B5EF4-FFF2-40B4-BE49-F238E27FC236}">
                  <a16:creationId xmlns:a16="http://schemas.microsoft.com/office/drawing/2014/main" id="{A318F774-ADCA-FA4A-BEE0-29C07B21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500" y="4981067"/>
              <a:ext cx="1317533" cy="246642"/>
            </a:xfrm>
            <a:prstGeom prst="roundRect">
              <a:avLst>
                <a:gd name="adj" fmla="val 223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800" dirty="0">
                  <a:latin typeface="+mn-ea"/>
                </a:rPr>
                <a:t>모델 평가</a:t>
              </a:r>
            </a:p>
          </p:txBody>
        </p: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CE2616B-CBE9-674A-B1B6-B4737B8F5B29}"/>
                </a:ext>
              </a:extLst>
            </p:cNvPr>
            <p:cNvCxnSpPr>
              <a:cxnSpLocks/>
              <a:stCxn id="10" idx="2"/>
              <a:endCxn id="125" idx="0"/>
            </p:cNvCxnSpPr>
            <p:nvPr/>
          </p:nvCxnSpPr>
          <p:spPr>
            <a:xfrm>
              <a:off x="2877268" y="2117594"/>
              <a:ext cx="0" cy="982318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6D589CCA-FAF2-C741-8864-EDAF3EE6A575}"/>
                </a:ext>
              </a:extLst>
            </p:cNvPr>
            <p:cNvCxnSpPr>
              <a:cxnSpLocks/>
              <a:stCxn id="125" idx="3"/>
            </p:cNvCxnSpPr>
            <p:nvPr/>
          </p:nvCxnSpPr>
          <p:spPr>
            <a:xfrm flipV="1">
              <a:off x="3587029" y="2098284"/>
              <a:ext cx="557592" cy="1196894"/>
            </a:xfrm>
            <a:prstGeom prst="bentConnector2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꺾인 연결선[E] 134">
              <a:extLst>
                <a:ext uri="{FF2B5EF4-FFF2-40B4-BE49-F238E27FC236}">
                  <a16:creationId xmlns:a16="http://schemas.microsoft.com/office/drawing/2014/main" id="{90CFFA47-DC66-A94C-B4C9-8CD0CCC6A7A2}"/>
                </a:ext>
              </a:extLst>
            </p:cNvPr>
            <p:cNvCxnSpPr>
              <a:cxnSpLocks/>
              <a:stCxn id="128" idx="3"/>
            </p:cNvCxnSpPr>
            <p:nvPr/>
          </p:nvCxnSpPr>
          <p:spPr>
            <a:xfrm flipV="1">
              <a:off x="3587029" y="2106023"/>
              <a:ext cx="549792" cy="1628196"/>
            </a:xfrm>
            <a:prstGeom prst="bentConnector2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꺾인 연결선[E] 135">
              <a:extLst>
                <a:ext uri="{FF2B5EF4-FFF2-40B4-BE49-F238E27FC236}">
                  <a16:creationId xmlns:a16="http://schemas.microsoft.com/office/drawing/2014/main" id="{4087AA25-2BE6-1442-9A22-497049A97793}"/>
                </a:ext>
              </a:extLst>
            </p:cNvPr>
            <p:cNvCxnSpPr>
              <a:cxnSpLocks/>
              <a:stCxn id="33" idx="1"/>
              <a:endCxn id="128" idx="1"/>
            </p:cNvCxnSpPr>
            <p:nvPr/>
          </p:nvCxnSpPr>
          <p:spPr>
            <a:xfrm rot="10800000" flipV="1">
              <a:off x="2144521" y="2828949"/>
              <a:ext cx="279207" cy="905269"/>
            </a:xfrm>
            <a:prstGeom prst="bentConnector3">
              <a:avLst>
                <a:gd name="adj1" fmla="val 181875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꺾인 연결선[E] 136">
              <a:extLst>
                <a:ext uri="{FF2B5EF4-FFF2-40B4-BE49-F238E27FC236}">
                  <a16:creationId xmlns:a16="http://schemas.microsoft.com/office/drawing/2014/main" id="{27CDD7EC-CE27-CE46-801E-1120B6366BFB}"/>
                </a:ext>
              </a:extLst>
            </p:cNvPr>
            <p:cNvCxnSpPr>
              <a:cxnSpLocks/>
              <a:stCxn id="116" idx="0"/>
              <a:endCxn id="124" idx="2"/>
            </p:cNvCxnSpPr>
            <p:nvPr/>
          </p:nvCxnSpPr>
          <p:spPr>
            <a:xfrm rot="16200000" flipV="1">
              <a:off x="4580066" y="3725236"/>
              <a:ext cx="743823" cy="4117415"/>
            </a:xfrm>
            <a:prstGeom prst="bentConnector3">
              <a:avLst>
                <a:gd name="adj1" fmla="val 8313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AutoShape 7">
              <a:extLst>
                <a:ext uri="{FF2B5EF4-FFF2-40B4-BE49-F238E27FC236}">
                  <a16:creationId xmlns:a16="http://schemas.microsoft.com/office/drawing/2014/main" id="{D23550DE-1682-CB40-9926-8D3AD3B61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29" y="2330196"/>
              <a:ext cx="216000" cy="216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22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itchFamily="50" charset="-127"/>
                </a:rPr>
                <a:t>1</a:t>
              </a:r>
              <a:endParaRPr lang="ko-KR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itchFamily="50" charset="-127"/>
              </a:endParaRPr>
            </a:p>
          </p:txBody>
        </p:sp>
        <p:sp>
          <p:nvSpPr>
            <p:cNvPr id="139" name="AutoShape 7">
              <a:extLst>
                <a:ext uri="{FF2B5EF4-FFF2-40B4-BE49-F238E27FC236}">
                  <a16:creationId xmlns:a16="http://schemas.microsoft.com/office/drawing/2014/main" id="{89FC57D1-8062-BA45-9C67-D48F11E7F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430" y="2330196"/>
              <a:ext cx="216000" cy="216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22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itchFamily="50" charset="-127"/>
                </a:rPr>
                <a:t>2</a:t>
              </a:r>
              <a:endParaRPr lang="ko-KR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itchFamily="50" charset="-127"/>
              </a:endParaRPr>
            </a:p>
          </p:txBody>
        </p:sp>
        <p:sp>
          <p:nvSpPr>
            <p:cNvPr id="140" name="AutoShape 7">
              <a:extLst>
                <a:ext uri="{FF2B5EF4-FFF2-40B4-BE49-F238E27FC236}">
                  <a16:creationId xmlns:a16="http://schemas.microsoft.com/office/drawing/2014/main" id="{A698E802-0F02-CF4D-8E5C-166468E13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4968" y="2330196"/>
              <a:ext cx="216000" cy="216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22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itchFamily="50" charset="-127"/>
                </a:rPr>
                <a:t>3</a:t>
              </a:r>
              <a:endParaRPr lang="ko-KR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itchFamily="50" charset="-127"/>
              </a:endParaRPr>
            </a:p>
          </p:txBody>
        </p:sp>
        <p:sp>
          <p:nvSpPr>
            <p:cNvPr id="141" name="AutoShape 7">
              <a:extLst>
                <a:ext uri="{FF2B5EF4-FFF2-40B4-BE49-F238E27FC236}">
                  <a16:creationId xmlns:a16="http://schemas.microsoft.com/office/drawing/2014/main" id="{A67F81E1-D3EE-514C-9C48-9C7631606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4039" y="2330196"/>
              <a:ext cx="216000" cy="216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22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itchFamily="50" charset="-127"/>
                </a:rPr>
                <a:t>4</a:t>
              </a:r>
              <a:endParaRPr lang="ko-KR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itchFamily="50" charset="-127"/>
              </a:endParaRPr>
            </a:p>
          </p:txBody>
        </p:sp>
        <p:sp>
          <p:nvSpPr>
            <p:cNvPr id="142" name="AutoShape 7">
              <a:extLst>
                <a:ext uri="{FF2B5EF4-FFF2-40B4-BE49-F238E27FC236}">
                  <a16:creationId xmlns:a16="http://schemas.microsoft.com/office/drawing/2014/main" id="{70048097-70C9-4A43-AC2E-0D6D37B2D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4968" y="5670900"/>
              <a:ext cx="216000" cy="216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22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itchFamily="50" charset="-127"/>
                </a:rPr>
                <a:t>5</a:t>
              </a:r>
              <a:endParaRPr lang="ko-KR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itchFamily="50" charset="-127"/>
              </a:endParaRPr>
            </a:p>
          </p:txBody>
        </p:sp>
        <p:sp>
          <p:nvSpPr>
            <p:cNvPr id="143" name="AutoShape 7">
              <a:extLst>
                <a:ext uri="{FF2B5EF4-FFF2-40B4-BE49-F238E27FC236}">
                  <a16:creationId xmlns:a16="http://schemas.microsoft.com/office/drawing/2014/main" id="{36EFFFE4-DBCD-EA45-8546-BE901D366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250" y="5670900"/>
              <a:ext cx="216000" cy="216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22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itchFamily="50" charset="-127"/>
                </a:rPr>
                <a:t>6</a:t>
              </a:r>
              <a:endParaRPr lang="ko-KR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itchFamily="50" charset="-127"/>
              </a:endParaRPr>
            </a:p>
          </p:txBody>
        </p:sp>
      </p:grpSp>
      <p:sp>
        <p:nvSpPr>
          <p:cNvPr id="144" name="Google Shape;135;p23">
            <a:extLst>
              <a:ext uri="{FF2B5EF4-FFF2-40B4-BE49-F238E27FC236}">
                <a16:creationId xmlns:a16="http://schemas.microsoft.com/office/drawing/2014/main" id="{28DDB4A5-AD45-114A-91AD-924AD21498A1}"/>
              </a:ext>
            </a:extLst>
          </p:cNvPr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3.1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항우연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Platform Engineering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구성 요소 </a:t>
            </a:r>
            <a:r>
              <a:rPr lang="ko-KR" altLang="en-US" sz="2000" dirty="0" err="1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맵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 Process</a:t>
            </a:r>
          </a:p>
        </p:txBody>
      </p:sp>
    </p:spTree>
    <p:extLst>
      <p:ext uri="{BB962C8B-B14F-4D97-AF65-F5344CB8AC3E}">
        <p14:creationId xmlns:p14="http://schemas.microsoft.com/office/powerpoint/2010/main" val="386564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>
            <a:extLst>
              <a:ext uri="{FF2B5EF4-FFF2-40B4-BE49-F238E27FC236}">
                <a16:creationId xmlns:a16="http://schemas.microsoft.com/office/drawing/2014/main" id="{0F6B89D0-1F38-4B42-AD08-D2CFEBE41754}"/>
              </a:ext>
            </a:extLst>
          </p:cNvPr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135;p23">
            <a:extLst>
              <a:ext uri="{FF2B5EF4-FFF2-40B4-BE49-F238E27FC236}">
                <a16:creationId xmlns:a16="http://schemas.microsoft.com/office/drawing/2014/main" id="{D4D34A00-27AF-6447-A67E-2F26986FF090}"/>
              </a:ext>
            </a:extLst>
          </p:cNvPr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3.2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계획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 Process</a:t>
            </a:r>
          </a:p>
        </p:txBody>
      </p:sp>
      <p:sp>
        <p:nvSpPr>
          <p:cNvPr id="89" name="텍스트 개체 틀 60">
            <a:extLst>
              <a:ext uri="{FF2B5EF4-FFF2-40B4-BE49-F238E27FC236}">
                <a16:creationId xmlns:a16="http://schemas.microsoft.com/office/drawing/2014/main" id="{E5EA1E4D-6DDE-8841-88EF-6B4F96B65A76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성공을 위해 비즈니스 가치와 요구사항을 바탕으로 철저한 계획과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그에 따른 범위 설정 및 조사를 하여 계획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이슈 추적이 가능하도록 협업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이슈 관리 도구 제공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0" name="갈매기형 수장[C] 3">
            <a:extLst>
              <a:ext uri="{FF2B5EF4-FFF2-40B4-BE49-F238E27FC236}">
                <a16:creationId xmlns:a16="http://schemas.microsoft.com/office/drawing/2014/main" id="{46433517-101F-6A44-80E0-1B6F244E667D}"/>
              </a:ext>
            </a:extLst>
          </p:cNvPr>
          <p:cNvSpPr/>
          <p:nvPr/>
        </p:nvSpPr>
        <p:spPr>
          <a:xfrm>
            <a:off x="1917303" y="1745007"/>
            <a:ext cx="124941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1" name="오각형[P] 4">
            <a:extLst>
              <a:ext uri="{FF2B5EF4-FFF2-40B4-BE49-F238E27FC236}">
                <a16:creationId xmlns:a16="http://schemas.microsoft.com/office/drawing/2014/main" id="{48913FF4-5389-F04B-97B3-5A421BD32B78}"/>
              </a:ext>
            </a:extLst>
          </p:cNvPr>
          <p:cNvSpPr/>
          <p:nvPr/>
        </p:nvSpPr>
        <p:spPr>
          <a:xfrm>
            <a:off x="771788" y="1745007"/>
            <a:ext cx="1062250" cy="41828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37FCA5C-FC9C-3D4C-8CEC-D95EE8E33CF9}"/>
              </a:ext>
            </a:extLst>
          </p:cNvPr>
          <p:cNvSpPr txBox="1"/>
          <p:nvPr/>
        </p:nvSpPr>
        <p:spPr>
          <a:xfrm flipH="1">
            <a:off x="2161563" y="1834489"/>
            <a:ext cx="86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개발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143016-2A9B-A34F-8FAF-F5688AF2152A}"/>
              </a:ext>
            </a:extLst>
          </p:cNvPr>
          <p:cNvSpPr txBox="1"/>
          <p:nvPr/>
        </p:nvSpPr>
        <p:spPr>
          <a:xfrm flipH="1">
            <a:off x="779059" y="1834489"/>
            <a:ext cx="89133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1"/>
                </a:solidFill>
                <a:latin typeface="+mn-ea"/>
              </a:rPr>
              <a:t>계획</a:t>
            </a:r>
          </a:p>
        </p:txBody>
      </p:sp>
      <p:sp>
        <p:nvSpPr>
          <p:cNvPr id="94" name="갈매기형 수장[C] 7">
            <a:extLst>
              <a:ext uri="{FF2B5EF4-FFF2-40B4-BE49-F238E27FC236}">
                <a16:creationId xmlns:a16="http://schemas.microsoft.com/office/drawing/2014/main" id="{1E6E243F-36AA-9B4E-97A0-85B6262C6083}"/>
              </a:ext>
            </a:extLst>
          </p:cNvPr>
          <p:cNvSpPr/>
          <p:nvPr/>
        </p:nvSpPr>
        <p:spPr>
          <a:xfrm>
            <a:off x="3249978" y="1745007"/>
            <a:ext cx="1360563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EC2889-1345-D846-BB43-B51383431B92}"/>
              </a:ext>
            </a:extLst>
          </p:cNvPr>
          <p:cNvSpPr txBox="1"/>
          <p:nvPr/>
        </p:nvSpPr>
        <p:spPr>
          <a:xfrm flipH="1">
            <a:off x="3521942" y="1834489"/>
            <a:ext cx="945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빌드</a:t>
            </a:r>
          </a:p>
        </p:txBody>
      </p:sp>
      <p:sp>
        <p:nvSpPr>
          <p:cNvPr id="96" name="갈매기형 수장[C] 9">
            <a:extLst>
              <a:ext uri="{FF2B5EF4-FFF2-40B4-BE49-F238E27FC236}">
                <a16:creationId xmlns:a16="http://schemas.microsoft.com/office/drawing/2014/main" id="{45148CB0-BA1C-CB43-BE98-EDFB64160F97}"/>
              </a:ext>
            </a:extLst>
          </p:cNvPr>
          <p:cNvSpPr/>
          <p:nvPr/>
        </p:nvSpPr>
        <p:spPr>
          <a:xfrm>
            <a:off x="4693806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7" name="갈매기형 수장[C] 10">
            <a:extLst>
              <a:ext uri="{FF2B5EF4-FFF2-40B4-BE49-F238E27FC236}">
                <a16:creationId xmlns:a16="http://schemas.microsoft.com/office/drawing/2014/main" id="{40B0AB11-248E-F548-B715-3953DA1CE0D3}"/>
              </a:ext>
            </a:extLst>
          </p:cNvPr>
          <p:cNvSpPr/>
          <p:nvPr/>
        </p:nvSpPr>
        <p:spPr>
          <a:xfrm>
            <a:off x="6081501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E124456-FA1E-D74F-AEDD-CCBEC78BF683}"/>
              </a:ext>
            </a:extLst>
          </p:cNvPr>
          <p:cNvSpPr txBox="1"/>
          <p:nvPr/>
        </p:nvSpPr>
        <p:spPr>
          <a:xfrm flipH="1">
            <a:off x="630446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latin typeface="+mn-ea"/>
              </a:rPr>
              <a:t>Release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9" name="갈매기형 수장[C] 12">
            <a:extLst>
              <a:ext uri="{FF2B5EF4-FFF2-40B4-BE49-F238E27FC236}">
                <a16:creationId xmlns:a16="http://schemas.microsoft.com/office/drawing/2014/main" id="{993A0A9B-B548-F94B-857D-00B5AA3AB9F2}"/>
              </a:ext>
            </a:extLst>
          </p:cNvPr>
          <p:cNvSpPr/>
          <p:nvPr/>
        </p:nvSpPr>
        <p:spPr>
          <a:xfrm>
            <a:off x="7469196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D3033D2-65AF-154A-975E-A59975185FCB}"/>
              </a:ext>
            </a:extLst>
          </p:cNvPr>
          <p:cNvSpPr txBox="1"/>
          <p:nvPr/>
        </p:nvSpPr>
        <p:spPr>
          <a:xfrm flipH="1">
            <a:off x="772484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배포</a:t>
            </a:r>
          </a:p>
        </p:txBody>
      </p:sp>
      <p:sp>
        <p:nvSpPr>
          <p:cNvPr id="101" name="갈매기형 수장[C] 14">
            <a:extLst>
              <a:ext uri="{FF2B5EF4-FFF2-40B4-BE49-F238E27FC236}">
                <a16:creationId xmlns:a16="http://schemas.microsoft.com/office/drawing/2014/main" id="{F5490C9C-3C1F-204C-A760-59E91DC73EAB}"/>
              </a:ext>
            </a:extLst>
          </p:cNvPr>
          <p:cNvSpPr/>
          <p:nvPr/>
        </p:nvSpPr>
        <p:spPr>
          <a:xfrm>
            <a:off x="8856891" y="1745007"/>
            <a:ext cx="1223402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FF6F135-476A-2C47-BD9C-45A526A9D6D5}"/>
              </a:ext>
            </a:extLst>
          </p:cNvPr>
          <p:cNvSpPr txBox="1"/>
          <p:nvPr/>
        </p:nvSpPr>
        <p:spPr>
          <a:xfrm flipH="1">
            <a:off x="9145221" y="1834489"/>
            <a:ext cx="747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운영</a:t>
            </a:r>
          </a:p>
        </p:txBody>
      </p:sp>
      <p:sp>
        <p:nvSpPr>
          <p:cNvPr id="103" name="갈매기형 수장[C] 16">
            <a:extLst>
              <a:ext uri="{FF2B5EF4-FFF2-40B4-BE49-F238E27FC236}">
                <a16:creationId xmlns:a16="http://schemas.microsoft.com/office/drawing/2014/main" id="{D349DA3B-DD5C-034E-B0BC-E00ECFDA9125}"/>
              </a:ext>
            </a:extLst>
          </p:cNvPr>
          <p:cNvSpPr/>
          <p:nvPr/>
        </p:nvSpPr>
        <p:spPr>
          <a:xfrm>
            <a:off x="10163560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E24801C-794E-724F-9FA8-C75617CE19AF}"/>
              </a:ext>
            </a:extLst>
          </p:cNvPr>
          <p:cNvSpPr txBox="1"/>
          <p:nvPr/>
        </p:nvSpPr>
        <p:spPr>
          <a:xfrm flipH="1">
            <a:off x="10384032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모니터링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501A744-D12B-9D44-B21F-716C16D80B6E}"/>
              </a:ext>
            </a:extLst>
          </p:cNvPr>
          <p:cNvSpPr txBox="1"/>
          <p:nvPr/>
        </p:nvSpPr>
        <p:spPr>
          <a:xfrm flipH="1">
            <a:off x="4959076" y="1834489"/>
            <a:ext cx="8542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테스트</a:t>
            </a:r>
          </a:p>
        </p:txBody>
      </p:sp>
      <p:sp>
        <p:nvSpPr>
          <p:cNvPr id="106" name="AutoShape 274">
            <a:extLst>
              <a:ext uri="{FF2B5EF4-FFF2-40B4-BE49-F238E27FC236}">
                <a16:creationId xmlns:a16="http://schemas.microsoft.com/office/drawing/2014/main" id="{BD4D1FEC-5586-0945-B8F1-D15BCC04F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14" y="2407834"/>
            <a:ext cx="1510452" cy="4107866"/>
          </a:xfrm>
          <a:prstGeom prst="roundRect">
            <a:avLst>
              <a:gd name="adj" fmla="val 2236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양쪽 모서리가 둥근 사각형 106">
            <a:extLst>
              <a:ext uri="{FF2B5EF4-FFF2-40B4-BE49-F238E27FC236}">
                <a16:creationId xmlns:a16="http://schemas.microsoft.com/office/drawing/2014/main" id="{F6EAB182-BD1A-0B42-B020-533745F82A1E}"/>
              </a:ext>
            </a:extLst>
          </p:cNvPr>
          <p:cNvSpPr/>
          <p:nvPr/>
        </p:nvSpPr>
        <p:spPr>
          <a:xfrm>
            <a:off x="771788" y="2287694"/>
            <a:ext cx="1512878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플랫폼 엔지니어링</a:t>
            </a:r>
            <a:r>
              <a:rPr lang="en-US" altLang="ko-KR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조직</a:t>
            </a:r>
            <a:endParaRPr lang="ko-KR" altLang="ko-KR" sz="1000" b="1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4C9B759-72D0-0C4D-A04E-233AB03D3A30}"/>
              </a:ext>
            </a:extLst>
          </p:cNvPr>
          <p:cNvGrpSpPr/>
          <p:nvPr/>
        </p:nvGrpSpPr>
        <p:grpSpPr>
          <a:xfrm>
            <a:off x="1557299" y="5807257"/>
            <a:ext cx="562827" cy="448960"/>
            <a:chOff x="385175" y="2286916"/>
            <a:chExt cx="562827" cy="448960"/>
          </a:xfrm>
        </p:grpSpPr>
        <p:sp>
          <p:nvSpPr>
            <p:cNvPr id="109" name="Rounded Rectangle 9">
              <a:extLst>
                <a:ext uri="{FF2B5EF4-FFF2-40B4-BE49-F238E27FC236}">
                  <a16:creationId xmlns:a16="http://schemas.microsoft.com/office/drawing/2014/main" id="{5A0D6C04-7AA2-6D4B-BADE-54C38273C58C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0" name="Rounded Rectangle 24">
              <a:extLst>
                <a:ext uri="{FF2B5EF4-FFF2-40B4-BE49-F238E27FC236}">
                  <a16:creationId xmlns:a16="http://schemas.microsoft.com/office/drawing/2014/main" id="{D913BF44-3B4C-034A-BD75-91F6D68219F2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11" name="Picture 2">
              <a:extLst>
                <a:ext uri="{FF2B5EF4-FFF2-40B4-BE49-F238E27FC236}">
                  <a16:creationId xmlns:a16="http://schemas.microsoft.com/office/drawing/2014/main" id="{AFAC55D1-420A-1E47-93DF-055FAAEEA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9" descr="Corporate-Data-Center.png">
              <a:extLst>
                <a:ext uri="{FF2B5EF4-FFF2-40B4-BE49-F238E27FC236}">
                  <a16:creationId xmlns:a16="http://schemas.microsoft.com/office/drawing/2014/main" id="{5C7F6362-41A0-2744-8BE9-DB8EBE94C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2E762A-CC51-AC40-B484-FF215BBAB1DA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DA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5431ADA-2E99-CE43-BE5B-EFA2EBED9492}"/>
              </a:ext>
            </a:extLst>
          </p:cNvPr>
          <p:cNvGrpSpPr/>
          <p:nvPr/>
        </p:nvGrpSpPr>
        <p:grpSpPr>
          <a:xfrm>
            <a:off x="1556771" y="5286057"/>
            <a:ext cx="562827" cy="448960"/>
            <a:chOff x="385175" y="2286916"/>
            <a:chExt cx="562827" cy="448960"/>
          </a:xfrm>
        </p:grpSpPr>
        <p:sp>
          <p:nvSpPr>
            <p:cNvPr id="115" name="Rounded Rectangle 9">
              <a:extLst>
                <a:ext uri="{FF2B5EF4-FFF2-40B4-BE49-F238E27FC236}">
                  <a16:creationId xmlns:a16="http://schemas.microsoft.com/office/drawing/2014/main" id="{ED5C3D2B-49C9-3640-AC24-D61345905A65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6" name="Rounded Rectangle 24">
              <a:extLst>
                <a:ext uri="{FF2B5EF4-FFF2-40B4-BE49-F238E27FC236}">
                  <a16:creationId xmlns:a16="http://schemas.microsoft.com/office/drawing/2014/main" id="{08A88C68-3526-3F49-A131-F762A1FB3735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17" name="Picture 2">
              <a:extLst>
                <a:ext uri="{FF2B5EF4-FFF2-40B4-BE49-F238E27FC236}">
                  <a16:creationId xmlns:a16="http://schemas.microsoft.com/office/drawing/2014/main" id="{C43FF949-08F7-9749-A53C-C98D3D559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49" descr="Corporate-Data-Center.png">
              <a:extLst>
                <a:ext uri="{FF2B5EF4-FFF2-40B4-BE49-F238E27FC236}">
                  <a16:creationId xmlns:a16="http://schemas.microsoft.com/office/drawing/2014/main" id="{448E703E-8FB2-5540-8C06-C9DD40A1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105CFAE-301E-3349-AFB5-5CAA73E47A46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아키텍트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75FD72C-C9AA-1545-A6DA-5B990BC1FB09}"/>
              </a:ext>
            </a:extLst>
          </p:cNvPr>
          <p:cNvGrpSpPr/>
          <p:nvPr/>
        </p:nvGrpSpPr>
        <p:grpSpPr>
          <a:xfrm>
            <a:off x="1556771" y="2635496"/>
            <a:ext cx="562827" cy="448960"/>
            <a:chOff x="385175" y="2286916"/>
            <a:chExt cx="562827" cy="448960"/>
          </a:xfrm>
        </p:grpSpPr>
        <p:sp>
          <p:nvSpPr>
            <p:cNvPr id="121" name="Rounded Rectangle 9">
              <a:extLst>
                <a:ext uri="{FF2B5EF4-FFF2-40B4-BE49-F238E27FC236}">
                  <a16:creationId xmlns:a16="http://schemas.microsoft.com/office/drawing/2014/main" id="{70EEC4E3-F419-6648-A6ED-27B2208F1E24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22" name="Rounded Rectangle 24">
              <a:extLst>
                <a:ext uri="{FF2B5EF4-FFF2-40B4-BE49-F238E27FC236}">
                  <a16:creationId xmlns:a16="http://schemas.microsoft.com/office/drawing/2014/main" id="{B8460085-13E3-0B45-9A75-D6A97D57E8D7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id="{BC5AAAFB-29B3-8441-82B1-5C14BE863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49" descr="Corporate-Data-Center.png">
              <a:extLst>
                <a:ext uri="{FF2B5EF4-FFF2-40B4-BE49-F238E27FC236}">
                  <a16:creationId xmlns:a16="http://schemas.microsoft.com/office/drawing/2014/main" id="{840570D1-157A-7E47-A136-D7BF33BE6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049BC9E-BDC7-7740-B668-E5E47256F43F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PM, PMO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101C0FC-2466-9C49-A13F-AF93DEBCB921}"/>
              </a:ext>
            </a:extLst>
          </p:cNvPr>
          <p:cNvGrpSpPr/>
          <p:nvPr/>
        </p:nvGrpSpPr>
        <p:grpSpPr>
          <a:xfrm>
            <a:off x="1556771" y="3164385"/>
            <a:ext cx="562827" cy="448960"/>
            <a:chOff x="385175" y="2286916"/>
            <a:chExt cx="562827" cy="448960"/>
          </a:xfrm>
        </p:grpSpPr>
        <p:sp>
          <p:nvSpPr>
            <p:cNvPr id="127" name="Rounded Rectangle 9">
              <a:extLst>
                <a:ext uri="{FF2B5EF4-FFF2-40B4-BE49-F238E27FC236}">
                  <a16:creationId xmlns:a16="http://schemas.microsoft.com/office/drawing/2014/main" id="{D929401D-D5F5-E644-BE69-C184C6D9FF57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28" name="Rounded Rectangle 24">
              <a:extLst>
                <a:ext uri="{FF2B5EF4-FFF2-40B4-BE49-F238E27FC236}">
                  <a16:creationId xmlns:a16="http://schemas.microsoft.com/office/drawing/2014/main" id="{A6525B99-52F9-6146-9763-856FF889EAF8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D3048440-BCD1-094C-95AC-D4839A8C8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49" descr="Corporate-Data-Center.png">
              <a:extLst>
                <a:ext uri="{FF2B5EF4-FFF2-40B4-BE49-F238E27FC236}">
                  <a16:creationId xmlns:a16="http://schemas.microsoft.com/office/drawing/2014/main" id="{4B89173B-E845-7946-89EB-17B25BAFC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3FBD391-0ECD-2746-9B03-EA263A5DD5DC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기획자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3707F10-E5A6-3443-B065-479C69F62639}"/>
              </a:ext>
            </a:extLst>
          </p:cNvPr>
          <p:cNvGrpSpPr/>
          <p:nvPr/>
        </p:nvGrpSpPr>
        <p:grpSpPr>
          <a:xfrm>
            <a:off x="1556771" y="3693274"/>
            <a:ext cx="562827" cy="448960"/>
            <a:chOff x="385175" y="2286916"/>
            <a:chExt cx="562827" cy="448960"/>
          </a:xfrm>
        </p:grpSpPr>
        <p:sp>
          <p:nvSpPr>
            <p:cNvPr id="133" name="Rounded Rectangle 9">
              <a:extLst>
                <a:ext uri="{FF2B5EF4-FFF2-40B4-BE49-F238E27FC236}">
                  <a16:creationId xmlns:a16="http://schemas.microsoft.com/office/drawing/2014/main" id="{53F56B3F-0581-6E4F-9E8A-A33327EAD4CD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34" name="Rounded Rectangle 24">
              <a:extLst>
                <a:ext uri="{FF2B5EF4-FFF2-40B4-BE49-F238E27FC236}">
                  <a16:creationId xmlns:a16="http://schemas.microsoft.com/office/drawing/2014/main" id="{347F0436-2A11-5741-97DA-F02EEB01A33D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98FCC600-7C69-BB41-BF58-D3917FE88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49" descr="Corporate-Data-Center.png">
              <a:extLst>
                <a:ext uri="{FF2B5EF4-FFF2-40B4-BE49-F238E27FC236}">
                  <a16:creationId xmlns:a16="http://schemas.microsoft.com/office/drawing/2014/main" id="{FDEF9144-D9D8-7045-B08F-A7CD471AF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4A2B43E-8D33-1E43-986B-5BD6E06396CA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디자이너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BB1DA6E-BE88-614B-A57F-43EF7DCECD4B}"/>
              </a:ext>
            </a:extLst>
          </p:cNvPr>
          <p:cNvGrpSpPr/>
          <p:nvPr/>
        </p:nvGrpSpPr>
        <p:grpSpPr>
          <a:xfrm>
            <a:off x="1556771" y="4222163"/>
            <a:ext cx="562827" cy="448960"/>
            <a:chOff x="385175" y="2286916"/>
            <a:chExt cx="562827" cy="448960"/>
          </a:xfrm>
        </p:grpSpPr>
        <p:sp>
          <p:nvSpPr>
            <p:cNvPr id="139" name="Rounded Rectangle 9">
              <a:extLst>
                <a:ext uri="{FF2B5EF4-FFF2-40B4-BE49-F238E27FC236}">
                  <a16:creationId xmlns:a16="http://schemas.microsoft.com/office/drawing/2014/main" id="{85F91ACF-D450-A147-BF2B-7A11C2F7629E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0" name="Rounded Rectangle 24">
              <a:extLst>
                <a:ext uri="{FF2B5EF4-FFF2-40B4-BE49-F238E27FC236}">
                  <a16:creationId xmlns:a16="http://schemas.microsoft.com/office/drawing/2014/main" id="{BDC7B7DB-FF19-244C-BA32-E6FC54FBDA46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76EEC574-83FC-A640-8138-AD3F61751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2" name="Picture 49" descr="Corporate-Data-Center.png">
              <a:extLst>
                <a:ext uri="{FF2B5EF4-FFF2-40B4-BE49-F238E27FC236}">
                  <a16:creationId xmlns:a16="http://schemas.microsoft.com/office/drawing/2014/main" id="{EE494C31-7359-8944-AE90-A92AEE84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50999F1-2242-7F4F-AE5E-CD166FE84306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퍼블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F3820CDC-BA67-8A44-811F-77BB2D35EBEF}"/>
              </a:ext>
            </a:extLst>
          </p:cNvPr>
          <p:cNvGrpSpPr/>
          <p:nvPr/>
        </p:nvGrpSpPr>
        <p:grpSpPr>
          <a:xfrm>
            <a:off x="1556771" y="4751053"/>
            <a:ext cx="562827" cy="448960"/>
            <a:chOff x="385175" y="2286916"/>
            <a:chExt cx="562827" cy="448960"/>
          </a:xfrm>
        </p:grpSpPr>
        <p:sp>
          <p:nvSpPr>
            <p:cNvPr id="145" name="Rounded Rectangle 9">
              <a:extLst>
                <a:ext uri="{FF2B5EF4-FFF2-40B4-BE49-F238E27FC236}">
                  <a16:creationId xmlns:a16="http://schemas.microsoft.com/office/drawing/2014/main" id="{A6036C7E-A7E1-FA40-B9B4-DD7F3A724D97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6" name="Rounded Rectangle 24">
              <a:extLst>
                <a:ext uri="{FF2B5EF4-FFF2-40B4-BE49-F238E27FC236}">
                  <a16:creationId xmlns:a16="http://schemas.microsoft.com/office/drawing/2014/main" id="{970CF97C-ADF7-6941-B674-B44D6E998CD0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47" name="Picture 2">
              <a:extLst>
                <a:ext uri="{FF2B5EF4-FFF2-40B4-BE49-F238E27FC236}">
                  <a16:creationId xmlns:a16="http://schemas.microsoft.com/office/drawing/2014/main" id="{C5B50922-E122-0147-B2D7-E21725B39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49" descr="Corporate-Data-Center.png">
              <a:extLst>
                <a:ext uri="{FF2B5EF4-FFF2-40B4-BE49-F238E27FC236}">
                  <a16:creationId xmlns:a16="http://schemas.microsoft.com/office/drawing/2014/main" id="{E2780312-35F9-B549-A787-7B523ED48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6FA8ECB-510D-5F4A-9834-CBDBCCAE0B1C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개발자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D5ED19BD-1CE1-4C4A-914C-9811533CB1BA}"/>
              </a:ext>
            </a:extLst>
          </p:cNvPr>
          <p:cNvGrpSpPr/>
          <p:nvPr/>
        </p:nvGrpSpPr>
        <p:grpSpPr>
          <a:xfrm>
            <a:off x="813176" y="2654966"/>
            <a:ext cx="562827" cy="448960"/>
            <a:chOff x="385175" y="2286916"/>
            <a:chExt cx="562827" cy="448960"/>
          </a:xfrm>
        </p:grpSpPr>
        <p:sp>
          <p:nvSpPr>
            <p:cNvPr id="151" name="Rounded Rectangle 9">
              <a:extLst>
                <a:ext uri="{FF2B5EF4-FFF2-40B4-BE49-F238E27FC236}">
                  <a16:creationId xmlns:a16="http://schemas.microsoft.com/office/drawing/2014/main" id="{14E9728A-4AC9-D144-946D-8F032F12314E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52" name="Rounded Rectangle 24">
              <a:extLst>
                <a:ext uri="{FF2B5EF4-FFF2-40B4-BE49-F238E27FC236}">
                  <a16:creationId xmlns:a16="http://schemas.microsoft.com/office/drawing/2014/main" id="{319F3445-1F26-5E48-9D09-07A75B5EFB86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53" name="Picture 2">
              <a:extLst>
                <a:ext uri="{FF2B5EF4-FFF2-40B4-BE49-F238E27FC236}">
                  <a16:creationId xmlns:a16="http://schemas.microsoft.com/office/drawing/2014/main" id="{71B88E8F-54EA-F540-A13D-FC240231B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49" descr="Corporate-Data-Center.png">
              <a:extLst>
                <a:ext uri="{FF2B5EF4-FFF2-40B4-BE49-F238E27FC236}">
                  <a16:creationId xmlns:a16="http://schemas.microsoft.com/office/drawing/2014/main" id="{1F6A1F96-F28D-E74A-8A2B-FD76DFA67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3496F4F-3B07-B64C-8F25-6DDB564CAEFC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연구원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E074951-08CB-1940-8794-979DAB576D02}"/>
              </a:ext>
            </a:extLst>
          </p:cNvPr>
          <p:cNvGrpSpPr/>
          <p:nvPr/>
        </p:nvGrpSpPr>
        <p:grpSpPr>
          <a:xfrm>
            <a:off x="813704" y="3173916"/>
            <a:ext cx="562827" cy="448960"/>
            <a:chOff x="385175" y="2286916"/>
            <a:chExt cx="562827" cy="448960"/>
          </a:xfrm>
        </p:grpSpPr>
        <p:sp>
          <p:nvSpPr>
            <p:cNvPr id="157" name="Rounded Rectangle 9">
              <a:extLst>
                <a:ext uri="{FF2B5EF4-FFF2-40B4-BE49-F238E27FC236}">
                  <a16:creationId xmlns:a16="http://schemas.microsoft.com/office/drawing/2014/main" id="{49AB6775-A6F8-204A-9BD6-9630F89893A0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58" name="Rounded Rectangle 24">
              <a:extLst>
                <a:ext uri="{FF2B5EF4-FFF2-40B4-BE49-F238E27FC236}">
                  <a16:creationId xmlns:a16="http://schemas.microsoft.com/office/drawing/2014/main" id="{0662B68E-62A0-F740-9C64-42474FA71895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59" name="Picture 2">
              <a:extLst>
                <a:ext uri="{FF2B5EF4-FFF2-40B4-BE49-F238E27FC236}">
                  <a16:creationId xmlns:a16="http://schemas.microsoft.com/office/drawing/2014/main" id="{6FCEF843-56DE-E245-B2A5-F9C9F408A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Picture 49" descr="Corporate-Data-Center.png">
              <a:extLst>
                <a:ext uri="{FF2B5EF4-FFF2-40B4-BE49-F238E27FC236}">
                  <a16:creationId xmlns:a16="http://schemas.microsoft.com/office/drawing/2014/main" id="{752C69B1-5AAD-4543-BCE5-D6318DFD7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4E9A89F-30A4-E242-87C6-60090B84C80C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현업 담당자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110A5946-4B7E-A644-BE3C-6F69216DD156}"/>
              </a:ext>
            </a:extLst>
          </p:cNvPr>
          <p:cNvGrpSpPr/>
          <p:nvPr/>
        </p:nvGrpSpPr>
        <p:grpSpPr>
          <a:xfrm>
            <a:off x="816962" y="3692866"/>
            <a:ext cx="562827" cy="470363"/>
            <a:chOff x="385175" y="2286916"/>
            <a:chExt cx="562827" cy="470363"/>
          </a:xfrm>
        </p:grpSpPr>
        <p:sp>
          <p:nvSpPr>
            <p:cNvPr id="163" name="Rounded Rectangle 9">
              <a:extLst>
                <a:ext uri="{FF2B5EF4-FFF2-40B4-BE49-F238E27FC236}">
                  <a16:creationId xmlns:a16="http://schemas.microsoft.com/office/drawing/2014/main" id="{B9BF3CEF-FBEF-F240-A1B3-43BB6236529E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64" name="Rounded Rectangle 24">
              <a:extLst>
                <a:ext uri="{FF2B5EF4-FFF2-40B4-BE49-F238E27FC236}">
                  <a16:creationId xmlns:a16="http://schemas.microsoft.com/office/drawing/2014/main" id="{D14155CE-E33D-B04D-9871-8AD84788791A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65" name="Picture 2">
              <a:extLst>
                <a:ext uri="{FF2B5EF4-FFF2-40B4-BE49-F238E27FC236}">
                  <a16:creationId xmlns:a16="http://schemas.microsoft.com/office/drawing/2014/main" id="{CDCC14D5-79B4-594A-978A-3D900A257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6" name="Picture 49" descr="Corporate-Data-Center.png">
              <a:extLst>
                <a:ext uri="{FF2B5EF4-FFF2-40B4-BE49-F238E27FC236}">
                  <a16:creationId xmlns:a16="http://schemas.microsoft.com/office/drawing/2014/main" id="{A8F0140F-3CAC-DC4F-857B-EDB2546E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AC1E167-2903-F243-9CB1-D90035387C77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엔지니어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168" name="AutoShape 274">
            <a:extLst>
              <a:ext uri="{FF2B5EF4-FFF2-40B4-BE49-F238E27FC236}">
                <a16:creationId xmlns:a16="http://schemas.microsoft.com/office/drawing/2014/main" id="{1DD15EAB-8477-FC4B-B26D-AC8D3CF34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069" y="2407834"/>
            <a:ext cx="8962922" cy="4107866"/>
          </a:xfrm>
          <a:prstGeom prst="roundRect">
            <a:avLst>
              <a:gd name="adj" fmla="val 127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9" name="양쪽 모서리가 둥근 사각형 168">
            <a:extLst>
              <a:ext uri="{FF2B5EF4-FFF2-40B4-BE49-F238E27FC236}">
                <a16:creationId xmlns:a16="http://schemas.microsoft.com/office/drawing/2014/main" id="{F448E664-4602-7C48-8060-5F9AC246550A}"/>
              </a:ext>
            </a:extLst>
          </p:cNvPr>
          <p:cNvSpPr/>
          <p:nvPr/>
        </p:nvSpPr>
        <p:spPr>
          <a:xfrm>
            <a:off x="2496439" y="2287694"/>
            <a:ext cx="8972806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일감 등록 및 확인</a:t>
            </a:r>
            <a:r>
              <a:rPr lang="en-US" altLang="ko-KR" sz="12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산출물 등록</a:t>
            </a:r>
            <a:r>
              <a:rPr lang="en-US" altLang="ko-KR" sz="12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12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스프린트 계획 수립</a:t>
            </a:r>
            <a:endParaRPr lang="ko-KR" altLang="ko-KR" sz="1200" b="1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C8E9447-7847-5449-8EA4-C6E8052FEDD5}"/>
              </a:ext>
            </a:extLst>
          </p:cNvPr>
          <p:cNvGrpSpPr/>
          <p:nvPr/>
        </p:nvGrpSpPr>
        <p:grpSpPr>
          <a:xfrm>
            <a:off x="813704" y="4243067"/>
            <a:ext cx="562827" cy="470363"/>
            <a:chOff x="385175" y="2286916"/>
            <a:chExt cx="562827" cy="470363"/>
          </a:xfrm>
        </p:grpSpPr>
        <p:sp>
          <p:nvSpPr>
            <p:cNvPr id="171" name="Rounded Rectangle 9">
              <a:extLst>
                <a:ext uri="{FF2B5EF4-FFF2-40B4-BE49-F238E27FC236}">
                  <a16:creationId xmlns:a16="http://schemas.microsoft.com/office/drawing/2014/main" id="{7034F448-E612-F24A-B8B9-886CB10FF20F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72" name="Rounded Rectangle 24">
              <a:extLst>
                <a:ext uri="{FF2B5EF4-FFF2-40B4-BE49-F238E27FC236}">
                  <a16:creationId xmlns:a16="http://schemas.microsoft.com/office/drawing/2014/main" id="{BE201F80-396A-DC45-8106-2B851AB87CB7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73" name="Picture 2">
              <a:extLst>
                <a:ext uri="{FF2B5EF4-FFF2-40B4-BE49-F238E27FC236}">
                  <a16:creationId xmlns:a16="http://schemas.microsoft.com/office/drawing/2014/main" id="{F0D79AAB-3E87-FE4D-8852-845A8D614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49" descr="Corporate-Data-Center.png">
              <a:extLst>
                <a:ext uri="{FF2B5EF4-FFF2-40B4-BE49-F238E27FC236}">
                  <a16:creationId xmlns:a16="http://schemas.microsoft.com/office/drawing/2014/main" id="{E174C339-8AAD-FA46-BAB9-72369582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279FFCC-1E03-A849-B958-707987CC6446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과학자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pic>
        <p:nvPicPr>
          <p:cNvPr id="176" name="그림 175">
            <a:extLst>
              <a:ext uri="{FF2B5EF4-FFF2-40B4-BE49-F238E27FC236}">
                <a16:creationId xmlns:a16="http://schemas.microsoft.com/office/drawing/2014/main" id="{8DF1D44B-347F-F14B-8646-8C51C5F72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29" y="2591910"/>
            <a:ext cx="4500511" cy="2908595"/>
          </a:xfrm>
          <a:prstGeom prst="rect">
            <a:avLst/>
          </a:prstGeom>
        </p:spPr>
      </p:pic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CFBE799-2C86-5541-A39C-1689B858E488}"/>
              </a:ext>
            </a:extLst>
          </p:cNvPr>
          <p:cNvSpPr>
            <a:spLocks/>
          </p:cNvSpPr>
          <p:nvPr/>
        </p:nvSpPr>
        <p:spPr>
          <a:xfrm>
            <a:off x="6914629" y="5551728"/>
            <a:ext cx="4500511" cy="9127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Product </a:t>
            </a: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책임자</a:t>
            </a:r>
            <a:r>
              <a:rPr lang="en-US" altLang="ko-KR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:</a:t>
            </a: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Product backlog</a:t>
            </a: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관리</a:t>
            </a:r>
            <a:r>
              <a:rPr lang="en-US" altLang="ko-KR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통제</a:t>
            </a:r>
            <a:r>
              <a:rPr lang="en-US" altLang="ko-KR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우선순위 결정</a:t>
            </a:r>
            <a:r>
              <a:rPr lang="en-US" altLang="ko-KR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스프린트 결과 검토 </a:t>
            </a:r>
            <a:endParaRPr lang="en-US" altLang="ko-KR" sz="9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스크럼 마스터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: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Daily 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스크럼 회의 주관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 진척도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생산성 영향 요소 모니터링</a:t>
            </a:r>
            <a:endParaRPr lang="en-US" altLang="ko-KR" sz="900" dirty="0">
              <a:solidFill>
                <a:schemeClr val="tx1"/>
              </a:solidFill>
              <a:uFillTx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스프린트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: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 과제가 진행되는 주기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(1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~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4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주로 구성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Product backlog: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Product 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완성에 필요한 기능</a:t>
            </a:r>
            <a:r>
              <a:rPr lang="en-US" altLang="ko-KR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uFillTx/>
                <a:latin typeface="NanumSquare_ac" panose="020B0600000101010101" pitchFamily="34" charset="-127"/>
                <a:ea typeface="NanumSquare_ac" panose="020B0600000101010101" pitchFamily="34" charset="-127"/>
              </a:rPr>
              <a:t>개선 등 요구사항을 우선순위에 따라 등록된 목록</a:t>
            </a:r>
            <a:endParaRPr lang="en-US" altLang="ko-KR" sz="900" dirty="0">
              <a:solidFill>
                <a:schemeClr val="tx1"/>
              </a:solidFill>
              <a:uFillTx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스프린트 </a:t>
            </a:r>
            <a:r>
              <a:rPr lang="en-US" altLang="ko-KR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backlog:</a:t>
            </a: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하나의 스프린트 동안 완료해야 할 </a:t>
            </a:r>
            <a:r>
              <a:rPr lang="en-US" altLang="ko-KR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Task</a:t>
            </a: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들의 목록</a:t>
            </a:r>
            <a:endParaRPr lang="en-US" altLang="ko-KR" sz="900" dirty="0">
              <a:solidFill>
                <a:schemeClr val="tx1"/>
              </a:solidFill>
              <a:uFillTx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78" name="모서리가 둥근 직사각형 177">
            <a:extLst>
              <a:ext uri="{FF2B5EF4-FFF2-40B4-BE49-F238E27FC236}">
                <a16:creationId xmlns:a16="http://schemas.microsoft.com/office/drawing/2014/main" id="{827E5B30-22A9-D544-9098-F1DB8473637B}"/>
              </a:ext>
            </a:extLst>
          </p:cNvPr>
          <p:cNvSpPr/>
          <p:nvPr/>
        </p:nvSpPr>
        <p:spPr>
          <a:xfrm>
            <a:off x="2593763" y="2638958"/>
            <a:ext cx="1795323" cy="3862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계획  </a:t>
            </a:r>
            <a:r>
              <a:rPr kumimoji="1" lang="en-US" altLang="ko-KR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Workflow </a:t>
            </a:r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예시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112086C-4E8B-6446-B614-477BEEE71F54}"/>
              </a:ext>
            </a:extLst>
          </p:cNvPr>
          <p:cNvSpPr/>
          <p:nvPr/>
        </p:nvSpPr>
        <p:spPr>
          <a:xfrm>
            <a:off x="2595018" y="2877479"/>
            <a:ext cx="1794069" cy="35869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DF735125-99CC-CB49-95D0-6A6802075AAD}"/>
              </a:ext>
            </a:extLst>
          </p:cNvPr>
          <p:cNvCxnSpPr>
            <a:cxnSpLocks/>
            <a:stCxn id="188" idx="4"/>
            <a:endCxn id="186" idx="0"/>
          </p:cNvCxnSpPr>
          <p:nvPr/>
        </p:nvCxnSpPr>
        <p:spPr>
          <a:xfrm flipH="1">
            <a:off x="3371417" y="3272799"/>
            <a:ext cx="25852" cy="2630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>
            <a:extLst>
              <a:ext uri="{FF2B5EF4-FFF2-40B4-BE49-F238E27FC236}">
                <a16:creationId xmlns:a16="http://schemas.microsoft.com/office/drawing/2014/main" id="{289C904D-3C7E-0A44-881C-E875DD3CD82C}"/>
              </a:ext>
            </a:extLst>
          </p:cNvPr>
          <p:cNvSpPr/>
          <p:nvPr/>
        </p:nvSpPr>
        <p:spPr>
          <a:xfrm>
            <a:off x="2836944" y="5055860"/>
            <a:ext cx="1091548" cy="565896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2B8D94F-A743-D14B-97DD-080823BFD611}"/>
              </a:ext>
            </a:extLst>
          </p:cNvPr>
          <p:cNvSpPr/>
          <p:nvPr/>
        </p:nvSpPr>
        <p:spPr>
          <a:xfrm>
            <a:off x="2902681" y="3386581"/>
            <a:ext cx="937471" cy="22619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Back Log</a:t>
            </a:r>
            <a:endParaRPr kumimoji="0" lang="ko-KR" altLang="en-US" sz="8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D6BAB49-F969-C842-943C-07D88DD1966D}"/>
              </a:ext>
            </a:extLst>
          </p:cNvPr>
          <p:cNvSpPr/>
          <p:nvPr/>
        </p:nvSpPr>
        <p:spPr>
          <a:xfrm>
            <a:off x="2902681" y="3786743"/>
            <a:ext cx="937471" cy="22619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해야할 일</a:t>
            </a:r>
            <a:endParaRPr kumimoji="0" lang="ko-KR" altLang="en-US" sz="8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64B6AE4-92DC-974B-8951-740DAD4622E8}"/>
              </a:ext>
            </a:extLst>
          </p:cNvPr>
          <p:cNvSpPr/>
          <p:nvPr/>
        </p:nvSpPr>
        <p:spPr>
          <a:xfrm>
            <a:off x="2902681" y="4186905"/>
            <a:ext cx="937471" cy="22619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진행 중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0087F28-380D-3C46-9D56-A7C33251786A}"/>
              </a:ext>
            </a:extLst>
          </p:cNvPr>
          <p:cNvSpPr/>
          <p:nvPr/>
        </p:nvSpPr>
        <p:spPr>
          <a:xfrm>
            <a:off x="2902681" y="4587067"/>
            <a:ext cx="937471" cy="22619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고객</a:t>
            </a:r>
            <a:r>
              <a:rPr kumimoji="0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Review</a:t>
            </a:r>
            <a:endParaRPr kumimoji="0" lang="ko-KR" altLang="en-US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3FD2D8F-564B-0B48-A78D-9E8E2E4FE13B}"/>
              </a:ext>
            </a:extLst>
          </p:cNvPr>
          <p:cNvSpPr/>
          <p:nvPr/>
        </p:nvSpPr>
        <p:spPr>
          <a:xfrm>
            <a:off x="2902681" y="5903161"/>
            <a:ext cx="937471" cy="226192"/>
          </a:xfrm>
          <a:prstGeom prst="rect">
            <a:avLst/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Done</a:t>
            </a:r>
            <a:endParaRPr kumimoji="0" lang="ko-KR" altLang="en-US" sz="8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87" name="꺾인 연결선[E] 165">
            <a:extLst>
              <a:ext uri="{FF2B5EF4-FFF2-40B4-BE49-F238E27FC236}">
                <a16:creationId xmlns:a16="http://schemas.microsoft.com/office/drawing/2014/main" id="{82729FFB-4ED0-0B48-BA0D-24C43FAD0E4A}"/>
              </a:ext>
            </a:extLst>
          </p:cNvPr>
          <p:cNvCxnSpPr>
            <a:cxnSpLocks/>
            <a:stCxn id="181" idx="3"/>
            <a:endCxn id="184" idx="3"/>
          </p:cNvCxnSpPr>
          <p:nvPr/>
        </p:nvCxnSpPr>
        <p:spPr>
          <a:xfrm flipH="1" flipV="1">
            <a:off x="3840152" y="4300001"/>
            <a:ext cx="88340" cy="1038807"/>
          </a:xfrm>
          <a:prstGeom prst="bentConnector3">
            <a:avLst>
              <a:gd name="adj1" fmla="val -258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5585FA0F-A7DE-424C-80A2-080D15120BA1}"/>
              </a:ext>
            </a:extLst>
          </p:cNvPr>
          <p:cNvSpPr/>
          <p:nvPr/>
        </p:nvSpPr>
        <p:spPr>
          <a:xfrm>
            <a:off x="3289257" y="3056775"/>
            <a:ext cx="216024" cy="216024"/>
          </a:xfrm>
          <a:prstGeom prst="ellipse">
            <a:avLst/>
          </a:prstGeom>
          <a:solidFill>
            <a:schemeClr val="bg2">
              <a:lumMod val="1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90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2330BEA6-02F2-FF44-807D-970FBDC1B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391" y="2627908"/>
            <a:ext cx="1886459" cy="125678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259D4F62-B40B-8148-AB52-D1982AC11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140" y="3329201"/>
            <a:ext cx="2045231" cy="11749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D2D0121B-0351-7F45-B2EA-4C381ACE7679}"/>
              </a:ext>
            </a:extLst>
          </p:cNvPr>
          <p:cNvSpPr txBox="1"/>
          <p:nvPr/>
        </p:nvSpPr>
        <p:spPr>
          <a:xfrm>
            <a:off x="5205133" y="4502737"/>
            <a:ext cx="936474" cy="240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kumimoji="1" lang="en-US" altLang="ko-KR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WBS </a:t>
            </a:r>
            <a:r>
              <a:rPr kumimoji="1" lang="ko-KR" altLang="en-US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기반 일감 등록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BA40929-D186-A34F-9DA0-91D79BD6B030}"/>
              </a:ext>
            </a:extLst>
          </p:cNvPr>
          <p:cNvSpPr txBox="1"/>
          <p:nvPr/>
        </p:nvSpPr>
        <p:spPr>
          <a:xfrm>
            <a:off x="4528349" y="4793698"/>
            <a:ext cx="2222439" cy="16707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DevOps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팀 전체가 합의한 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WBS</a:t>
            </a:r>
            <a:r>
              <a:rPr kumimoji="1" lang="ko-KR" altLang="en-US" sz="9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를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 기반으로 협업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/</a:t>
            </a:r>
            <a:r>
              <a:rPr kumimoji="1" lang="ko-KR" altLang="en-US" sz="9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이슈도구를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 이용하여 </a:t>
            </a:r>
            <a:r>
              <a:rPr kumimoji="1" lang="ko-KR" altLang="en-US" sz="9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백로그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 등록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marR="0" lvl="0" indent="-269875" defTabSz="914405" eaLnBrk="1" fontAlgn="base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tabLst/>
              <a:defRPr/>
            </a:pP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스프린트 계획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marR="0" lvl="0" indent="-269875" defTabSz="914405" eaLnBrk="1" fontAlgn="base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tabLst/>
              <a:defRPr/>
            </a:pP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이슈 추적 제공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marR="0" lvl="0" indent="-269875" defTabSz="914405" eaLnBrk="1" fontAlgn="base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tabLst/>
              <a:defRPr/>
            </a:pP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사용자 피드백을 지속적으로 실행 가능한 입력으로 구성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marR="0" lvl="0" indent="-269875" defTabSz="914405" eaLnBrk="1" fontAlgn="base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tabLst/>
              <a:defRPr/>
            </a:pP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작업의 우선 순위 설정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marR="0" lvl="0" indent="-269875" defTabSz="914405" eaLnBrk="1" fontAlgn="base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tabLst/>
              <a:defRPr/>
            </a:pP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모든 사람의 아이디어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전략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목표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요구사항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로드맵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문서 공유를 통한 협업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marR="0" lvl="0" indent="-269875" defTabSz="914405" eaLnBrk="1" fontAlgn="base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tabLst/>
              <a:defRPr/>
            </a:pP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오픈소스 기반 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Free </a:t>
            </a: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솔루션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(Self-Managed)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2F5AC3-EC77-5345-B118-362A96E71630}"/>
              </a:ext>
            </a:extLst>
          </p:cNvPr>
          <p:cNvSpPr txBox="1"/>
          <p:nvPr/>
        </p:nvSpPr>
        <p:spPr>
          <a:xfrm>
            <a:off x="3101904" y="5224123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Confirm</a:t>
            </a:r>
            <a:endParaRPr kumimoji="1" lang="ko-KR" altLang="en-US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206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>
            <a:extLst>
              <a:ext uri="{FF2B5EF4-FFF2-40B4-BE49-F238E27FC236}">
                <a16:creationId xmlns:a16="http://schemas.microsoft.com/office/drawing/2014/main" id="{1D01B48B-B490-E74D-964F-90C100511E43}"/>
              </a:ext>
            </a:extLst>
          </p:cNvPr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35;p23">
            <a:extLst>
              <a:ext uri="{FF2B5EF4-FFF2-40B4-BE49-F238E27FC236}">
                <a16:creationId xmlns:a16="http://schemas.microsoft.com/office/drawing/2014/main" id="{D13CAA75-0E9B-0842-9169-78D358533FD8}"/>
              </a:ext>
            </a:extLst>
          </p:cNvPr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3.3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개발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 Process</a:t>
            </a:r>
          </a:p>
        </p:txBody>
      </p:sp>
      <p:sp>
        <p:nvSpPr>
          <p:cNvPr id="88" name="텍스트 개체 틀 60">
            <a:extLst>
              <a:ext uri="{FF2B5EF4-FFF2-40B4-BE49-F238E27FC236}">
                <a16:creationId xmlns:a16="http://schemas.microsoft.com/office/drawing/2014/main" id="{AE0A0352-4A4F-EB4A-825E-10F418874F95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 단계에서 수립된 스프린트 계획을 기반으로  담당 개발자는 해당 일감에 해당하는 기능 구현을 위해 코드 작업을 하고 형상 관리에 등록 후 공유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0" name="갈매기형 수장[C] 4">
            <a:extLst>
              <a:ext uri="{FF2B5EF4-FFF2-40B4-BE49-F238E27FC236}">
                <a16:creationId xmlns:a16="http://schemas.microsoft.com/office/drawing/2014/main" id="{6F3C3FEF-F62E-9049-9684-4BADF5ABB40A}"/>
              </a:ext>
            </a:extLst>
          </p:cNvPr>
          <p:cNvSpPr/>
          <p:nvPr/>
        </p:nvSpPr>
        <p:spPr>
          <a:xfrm>
            <a:off x="3249978" y="1745007"/>
            <a:ext cx="1360563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B02C1D-B73D-8043-BB96-7091CD81E0B6}"/>
              </a:ext>
            </a:extLst>
          </p:cNvPr>
          <p:cNvSpPr txBox="1"/>
          <p:nvPr/>
        </p:nvSpPr>
        <p:spPr>
          <a:xfrm flipH="1">
            <a:off x="3521942" y="1834489"/>
            <a:ext cx="945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빌드</a:t>
            </a:r>
          </a:p>
        </p:txBody>
      </p:sp>
      <p:sp>
        <p:nvSpPr>
          <p:cNvPr id="92" name="갈매기형 수장[C] 6">
            <a:extLst>
              <a:ext uri="{FF2B5EF4-FFF2-40B4-BE49-F238E27FC236}">
                <a16:creationId xmlns:a16="http://schemas.microsoft.com/office/drawing/2014/main" id="{1984E0F7-1E09-BD4F-A90A-6B9E831AEC8C}"/>
              </a:ext>
            </a:extLst>
          </p:cNvPr>
          <p:cNvSpPr/>
          <p:nvPr/>
        </p:nvSpPr>
        <p:spPr>
          <a:xfrm>
            <a:off x="4693806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3" name="갈매기형 수장[C] 7">
            <a:extLst>
              <a:ext uri="{FF2B5EF4-FFF2-40B4-BE49-F238E27FC236}">
                <a16:creationId xmlns:a16="http://schemas.microsoft.com/office/drawing/2014/main" id="{FC537988-5927-6B49-8DF2-77241F58E329}"/>
              </a:ext>
            </a:extLst>
          </p:cNvPr>
          <p:cNvSpPr/>
          <p:nvPr/>
        </p:nvSpPr>
        <p:spPr>
          <a:xfrm>
            <a:off x="6081501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A9E7A21-A47C-CF4C-BACC-DA250F34026A}"/>
              </a:ext>
            </a:extLst>
          </p:cNvPr>
          <p:cNvSpPr txBox="1"/>
          <p:nvPr/>
        </p:nvSpPr>
        <p:spPr>
          <a:xfrm flipH="1">
            <a:off x="630446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latin typeface="+mn-ea"/>
              </a:rPr>
              <a:t>Release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5" name="갈매기형 수장[C] 9">
            <a:extLst>
              <a:ext uri="{FF2B5EF4-FFF2-40B4-BE49-F238E27FC236}">
                <a16:creationId xmlns:a16="http://schemas.microsoft.com/office/drawing/2014/main" id="{CE60C639-4318-8F4E-8E90-CFA94A453549}"/>
              </a:ext>
            </a:extLst>
          </p:cNvPr>
          <p:cNvSpPr/>
          <p:nvPr/>
        </p:nvSpPr>
        <p:spPr>
          <a:xfrm>
            <a:off x="7469196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A78B475-8974-1E40-BB6F-9267DDB2DC51}"/>
              </a:ext>
            </a:extLst>
          </p:cNvPr>
          <p:cNvSpPr txBox="1"/>
          <p:nvPr/>
        </p:nvSpPr>
        <p:spPr>
          <a:xfrm flipH="1">
            <a:off x="772484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배포</a:t>
            </a:r>
          </a:p>
        </p:txBody>
      </p:sp>
      <p:sp>
        <p:nvSpPr>
          <p:cNvPr id="97" name="갈매기형 수장[C] 11">
            <a:extLst>
              <a:ext uri="{FF2B5EF4-FFF2-40B4-BE49-F238E27FC236}">
                <a16:creationId xmlns:a16="http://schemas.microsoft.com/office/drawing/2014/main" id="{2C95E368-3013-5443-9420-65AD9C04D5EF}"/>
              </a:ext>
            </a:extLst>
          </p:cNvPr>
          <p:cNvSpPr/>
          <p:nvPr/>
        </p:nvSpPr>
        <p:spPr>
          <a:xfrm>
            <a:off x="8856891" y="1745007"/>
            <a:ext cx="1223402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2BACB20-EDCB-3D49-AD4E-F07FCA95774A}"/>
              </a:ext>
            </a:extLst>
          </p:cNvPr>
          <p:cNvSpPr txBox="1"/>
          <p:nvPr/>
        </p:nvSpPr>
        <p:spPr>
          <a:xfrm flipH="1">
            <a:off x="9145221" y="1834489"/>
            <a:ext cx="747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운영</a:t>
            </a:r>
          </a:p>
        </p:txBody>
      </p:sp>
      <p:sp>
        <p:nvSpPr>
          <p:cNvPr id="99" name="갈매기형 수장[C] 13">
            <a:extLst>
              <a:ext uri="{FF2B5EF4-FFF2-40B4-BE49-F238E27FC236}">
                <a16:creationId xmlns:a16="http://schemas.microsoft.com/office/drawing/2014/main" id="{AF4EE560-E73F-0749-9424-24FD0527C2A9}"/>
              </a:ext>
            </a:extLst>
          </p:cNvPr>
          <p:cNvSpPr/>
          <p:nvPr/>
        </p:nvSpPr>
        <p:spPr>
          <a:xfrm>
            <a:off x="10163560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82C9D6D-E564-3649-BC30-836A1CAFD660}"/>
              </a:ext>
            </a:extLst>
          </p:cNvPr>
          <p:cNvSpPr txBox="1"/>
          <p:nvPr/>
        </p:nvSpPr>
        <p:spPr>
          <a:xfrm flipH="1">
            <a:off x="10384032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모니터링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2611B29-6839-2C44-B972-AC2A02B9E7DE}"/>
              </a:ext>
            </a:extLst>
          </p:cNvPr>
          <p:cNvSpPr txBox="1"/>
          <p:nvPr/>
        </p:nvSpPr>
        <p:spPr>
          <a:xfrm flipH="1">
            <a:off x="4959076" y="1834489"/>
            <a:ext cx="8542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테스트</a:t>
            </a:r>
          </a:p>
        </p:txBody>
      </p:sp>
      <p:sp>
        <p:nvSpPr>
          <p:cNvPr id="102" name="AutoShape 274">
            <a:extLst>
              <a:ext uri="{FF2B5EF4-FFF2-40B4-BE49-F238E27FC236}">
                <a16:creationId xmlns:a16="http://schemas.microsoft.com/office/drawing/2014/main" id="{9FFD1B64-D0B3-6C43-8BC7-2CA58602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14" y="2407834"/>
            <a:ext cx="1510452" cy="4119766"/>
          </a:xfrm>
          <a:prstGeom prst="roundRect">
            <a:avLst>
              <a:gd name="adj" fmla="val 2236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양쪽 모서리가 둥근 사각형 102">
            <a:extLst>
              <a:ext uri="{FF2B5EF4-FFF2-40B4-BE49-F238E27FC236}">
                <a16:creationId xmlns:a16="http://schemas.microsoft.com/office/drawing/2014/main" id="{5D188ECE-99D7-B249-8495-257A50EF18E6}"/>
              </a:ext>
            </a:extLst>
          </p:cNvPr>
          <p:cNvSpPr/>
          <p:nvPr/>
        </p:nvSpPr>
        <p:spPr>
          <a:xfrm>
            <a:off x="771788" y="2287694"/>
            <a:ext cx="1512878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플랫폼 엔지니어링</a:t>
            </a:r>
            <a:r>
              <a:rPr lang="en-US" altLang="ko-KR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조직</a:t>
            </a:r>
            <a:endParaRPr lang="ko-KR" altLang="ko-KR" sz="1000" b="1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D8B239F-30A9-A745-82A3-65FC1BFF3AED}"/>
              </a:ext>
            </a:extLst>
          </p:cNvPr>
          <p:cNvGrpSpPr/>
          <p:nvPr/>
        </p:nvGrpSpPr>
        <p:grpSpPr>
          <a:xfrm>
            <a:off x="1557299" y="5807257"/>
            <a:ext cx="562827" cy="448960"/>
            <a:chOff x="385175" y="2286916"/>
            <a:chExt cx="562827" cy="448960"/>
          </a:xfrm>
        </p:grpSpPr>
        <p:sp>
          <p:nvSpPr>
            <p:cNvPr id="105" name="Rounded Rectangle 9">
              <a:extLst>
                <a:ext uri="{FF2B5EF4-FFF2-40B4-BE49-F238E27FC236}">
                  <a16:creationId xmlns:a16="http://schemas.microsoft.com/office/drawing/2014/main" id="{33B7100C-C152-2047-8381-9D0D34D1BDFA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06" name="Rounded Rectangle 24">
              <a:extLst>
                <a:ext uri="{FF2B5EF4-FFF2-40B4-BE49-F238E27FC236}">
                  <a16:creationId xmlns:a16="http://schemas.microsoft.com/office/drawing/2014/main" id="{D854CA5A-3511-DC4A-BCE5-F7141244EE95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5B018747-7190-7142-96BE-01BEF9D17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9" descr="Corporate-Data-Center.png">
              <a:extLst>
                <a:ext uri="{FF2B5EF4-FFF2-40B4-BE49-F238E27FC236}">
                  <a16:creationId xmlns:a16="http://schemas.microsoft.com/office/drawing/2014/main" id="{82E16933-3B7A-FF43-AC06-0C5A4098B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E06E98B-40D3-0E46-B187-93C87DF4898F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DA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C351CB4-831B-C54E-9B77-3DAFA1E5B835}"/>
              </a:ext>
            </a:extLst>
          </p:cNvPr>
          <p:cNvGrpSpPr/>
          <p:nvPr/>
        </p:nvGrpSpPr>
        <p:grpSpPr>
          <a:xfrm>
            <a:off x="1556771" y="5286057"/>
            <a:ext cx="562827" cy="448960"/>
            <a:chOff x="385175" y="2286916"/>
            <a:chExt cx="562827" cy="448960"/>
          </a:xfrm>
        </p:grpSpPr>
        <p:sp>
          <p:nvSpPr>
            <p:cNvPr id="111" name="Rounded Rectangle 9">
              <a:extLst>
                <a:ext uri="{FF2B5EF4-FFF2-40B4-BE49-F238E27FC236}">
                  <a16:creationId xmlns:a16="http://schemas.microsoft.com/office/drawing/2014/main" id="{A1C917E4-E1B2-D14A-87B8-5AA24A1895EB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2" name="Rounded Rectangle 24">
              <a:extLst>
                <a:ext uri="{FF2B5EF4-FFF2-40B4-BE49-F238E27FC236}">
                  <a16:creationId xmlns:a16="http://schemas.microsoft.com/office/drawing/2014/main" id="{BFA9CF1E-CDBA-E44F-964E-335F125E2B85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BAEC07E8-FAE7-FB41-97EC-9CA543308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49" descr="Corporate-Data-Center.png">
              <a:extLst>
                <a:ext uri="{FF2B5EF4-FFF2-40B4-BE49-F238E27FC236}">
                  <a16:creationId xmlns:a16="http://schemas.microsoft.com/office/drawing/2014/main" id="{547EDE47-FE73-DF4F-8B4F-288EB7041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80DC6D8-0F8F-3041-8334-6F33AED66C16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아키텍트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6AEDB68-44F1-F94D-A544-B1D4CFC60D96}"/>
              </a:ext>
            </a:extLst>
          </p:cNvPr>
          <p:cNvGrpSpPr/>
          <p:nvPr/>
        </p:nvGrpSpPr>
        <p:grpSpPr>
          <a:xfrm>
            <a:off x="1556771" y="2635496"/>
            <a:ext cx="562827" cy="448960"/>
            <a:chOff x="385175" y="2286916"/>
            <a:chExt cx="562827" cy="448960"/>
          </a:xfrm>
        </p:grpSpPr>
        <p:sp>
          <p:nvSpPr>
            <p:cNvPr id="117" name="Rounded Rectangle 9">
              <a:extLst>
                <a:ext uri="{FF2B5EF4-FFF2-40B4-BE49-F238E27FC236}">
                  <a16:creationId xmlns:a16="http://schemas.microsoft.com/office/drawing/2014/main" id="{271A77EF-AB9B-E449-A586-D9FAC1868CFD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8" name="Rounded Rectangle 24">
              <a:extLst>
                <a:ext uri="{FF2B5EF4-FFF2-40B4-BE49-F238E27FC236}">
                  <a16:creationId xmlns:a16="http://schemas.microsoft.com/office/drawing/2014/main" id="{83D09EEE-56D8-324E-974E-99F6ADBAF6BC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19" name="Picture 2">
              <a:extLst>
                <a:ext uri="{FF2B5EF4-FFF2-40B4-BE49-F238E27FC236}">
                  <a16:creationId xmlns:a16="http://schemas.microsoft.com/office/drawing/2014/main" id="{B3B83793-3B02-7543-A3BC-751982E5F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9" descr="Corporate-Data-Center.png">
              <a:extLst>
                <a:ext uri="{FF2B5EF4-FFF2-40B4-BE49-F238E27FC236}">
                  <a16:creationId xmlns:a16="http://schemas.microsoft.com/office/drawing/2014/main" id="{9D96E09C-DE18-7944-8205-D73BFC33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8BFBC33-5C36-8447-A97F-7A8D0CA48A31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PM, PMO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17668F6-4BEE-B547-8D47-DD7A54C7330D}"/>
              </a:ext>
            </a:extLst>
          </p:cNvPr>
          <p:cNvGrpSpPr/>
          <p:nvPr/>
        </p:nvGrpSpPr>
        <p:grpSpPr>
          <a:xfrm>
            <a:off x="1556771" y="3164385"/>
            <a:ext cx="562827" cy="448960"/>
            <a:chOff x="385175" y="2286916"/>
            <a:chExt cx="562827" cy="448960"/>
          </a:xfrm>
        </p:grpSpPr>
        <p:sp>
          <p:nvSpPr>
            <p:cNvPr id="123" name="Rounded Rectangle 9">
              <a:extLst>
                <a:ext uri="{FF2B5EF4-FFF2-40B4-BE49-F238E27FC236}">
                  <a16:creationId xmlns:a16="http://schemas.microsoft.com/office/drawing/2014/main" id="{66B8A6C9-CE0C-B042-AD3C-12109B80325C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24" name="Rounded Rectangle 24">
              <a:extLst>
                <a:ext uri="{FF2B5EF4-FFF2-40B4-BE49-F238E27FC236}">
                  <a16:creationId xmlns:a16="http://schemas.microsoft.com/office/drawing/2014/main" id="{C728CD8E-D8A7-8641-A03D-F11EF707BB68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A700E210-491F-8A4E-B9EC-E25A9171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49" descr="Corporate-Data-Center.png">
              <a:extLst>
                <a:ext uri="{FF2B5EF4-FFF2-40B4-BE49-F238E27FC236}">
                  <a16:creationId xmlns:a16="http://schemas.microsoft.com/office/drawing/2014/main" id="{D3A0D5E9-F726-E64E-B57E-126183851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1F27219-43CB-EA46-BF8B-887B15256B3A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기획자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0A0265A-097B-F440-B791-407A1D3A44C5}"/>
              </a:ext>
            </a:extLst>
          </p:cNvPr>
          <p:cNvGrpSpPr/>
          <p:nvPr/>
        </p:nvGrpSpPr>
        <p:grpSpPr>
          <a:xfrm>
            <a:off x="1556771" y="3693274"/>
            <a:ext cx="562827" cy="448960"/>
            <a:chOff x="385175" y="2286916"/>
            <a:chExt cx="562827" cy="448960"/>
          </a:xfrm>
        </p:grpSpPr>
        <p:sp>
          <p:nvSpPr>
            <p:cNvPr id="129" name="Rounded Rectangle 9">
              <a:extLst>
                <a:ext uri="{FF2B5EF4-FFF2-40B4-BE49-F238E27FC236}">
                  <a16:creationId xmlns:a16="http://schemas.microsoft.com/office/drawing/2014/main" id="{5AB85DE7-76A2-014B-B4CE-5B40D2ED47AF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30" name="Rounded Rectangle 24">
              <a:extLst>
                <a:ext uri="{FF2B5EF4-FFF2-40B4-BE49-F238E27FC236}">
                  <a16:creationId xmlns:a16="http://schemas.microsoft.com/office/drawing/2014/main" id="{CF83D720-CE7F-B241-AA66-871C54399956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447B2E82-A737-E644-ABF2-036540B57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49" descr="Corporate-Data-Center.png">
              <a:extLst>
                <a:ext uri="{FF2B5EF4-FFF2-40B4-BE49-F238E27FC236}">
                  <a16:creationId xmlns:a16="http://schemas.microsoft.com/office/drawing/2014/main" id="{FB78F142-DA65-4444-96DD-3EE89885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73F6DA4-DAF2-194E-81F0-8DE46021561A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디자이너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0F15AFA-95B0-8449-94CE-23843ABF3698}"/>
              </a:ext>
            </a:extLst>
          </p:cNvPr>
          <p:cNvGrpSpPr/>
          <p:nvPr/>
        </p:nvGrpSpPr>
        <p:grpSpPr>
          <a:xfrm>
            <a:off x="1556771" y="4222163"/>
            <a:ext cx="562827" cy="448960"/>
            <a:chOff x="385175" y="2286916"/>
            <a:chExt cx="562827" cy="448960"/>
          </a:xfrm>
        </p:grpSpPr>
        <p:sp>
          <p:nvSpPr>
            <p:cNvPr id="135" name="Rounded Rectangle 9">
              <a:extLst>
                <a:ext uri="{FF2B5EF4-FFF2-40B4-BE49-F238E27FC236}">
                  <a16:creationId xmlns:a16="http://schemas.microsoft.com/office/drawing/2014/main" id="{B949426C-F2EC-7644-B341-DFE4437952B7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36" name="Rounded Rectangle 24">
              <a:extLst>
                <a:ext uri="{FF2B5EF4-FFF2-40B4-BE49-F238E27FC236}">
                  <a16:creationId xmlns:a16="http://schemas.microsoft.com/office/drawing/2014/main" id="{880220C6-0827-5340-A7A3-3345C206AE82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58DE0C7C-24AA-9B4A-97E8-D8E5D0284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49" descr="Corporate-Data-Center.png">
              <a:extLst>
                <a:ext uri="{FF2B5EF4-FFF2-40B4-BE49-F238E27FC236}">
                  <a16:creationId xmlns:a16="http://schemas.microsoft.com/office/drawing/2014/main" id="{4220C3BE-915C-CA4F-84D6-2DDBC58CE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91B6170-B12F-784E-A12B-7DEB97D96B03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퍼블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4A92D5D8-ED32-7642-95B6-20D91C6B0D9C}"/>
              </a:ext>
            </a:extLst>
          </p:cNvPr>
          <p:cNvGrpSpPr/>
          <p:nvPr/>
        </p:nvGrpSpPr>
        <p:grpSpPr>
          <a:xfrm>
            <a:off x="1556771" y="4751053"/>
            <a:ext cx="562827" cy="448960"/>
            <a:chOff x="385175" y="2286916"/>
            <a:chExt cx="562827" cy="448960"/>
          </a:xfrm>
        </p:grpSpPr>
        <p:sp>
          <p:nvSpPr>
            <p:cNvPr id="141" name="Rounded Rectangle 9">
              <a:extLst>
                <a:ext uri="{FF2B5EF4-FFF2-40B4-BE49-F238E27FC236}">
                  <a16:creationId xmlns:a16="http://schemas.microsoft.com/office/drawing/2014/main" id="{E5358915-CC7F-6A41-A7AD-BC363C2DE2A8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2" name="Rounded Rectangle 24">
              <a:extLst>
                <a:ext uri="{FF2B5EF4-FFF2-40B4-BE49-F238E27FC236}">
                  <a16:creationId xmlns:a16="http://schemas.microsoft.com/office/drawing/2014/main" id="{30D64696-AF3F-7A44-85E0-80FC00721B49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43" name="Picture 2">
              <a:extLst>
                <a:ext uri="{FF2B5EF4-FFF2-40B4-BE49-F238E27FC236}">
                  <a16:creationId xmlns:a16="http://schemas.microsoft.com/office/drawing/2014/main" id="{91D7EDD1-F16C-CD4C-A5FD-C162DDFD5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" name="Picture 49" descr="Corporate-Data-Center.png">
              <a:extLst>
                <a:ext uri="{FF2B5EF4-FFF2-40B4-BE49-F238E27FC236}">
                  <a16:creationId xmlns:a16="http://schemas.microsoft.com/office/drawing/2014/main" id="{0051347A-20B9-4248-B37C-152C2A975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2ACA5DF-F00B-3042-8217-FD1E39D7203A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개발자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2E5E2AA-8162-CE49-9C83-1C86C92F2714}"/>
              </a:ext>
            </a:extLst>
          </p:cNvPr>
          <p:cNvGrpSpPr/>
          <p:nvPr/>
        </p:nvGrpSpPr>
        <p:grpSpPr>
          <a:xfrm>
            <a:off x="813176" y="2654966"/>
            <a:ext cx="562827" cy="448960"/>
            <a:chOff x="385175" y="2286916"/>
            <a:chExt cx="562827" cy="448960"/>
          </a:xfrm>
        </p:grpSpPr>
        <p:sp>
          <p:nvSpPr>
            <p:cNvPr id="147" name="Rounded Rectangle 9">
              <a:extLst>
                <a:ext uri="{FF2B5EF4-FFF2-40B4-BE49-F238E27FC236}">
                  <a16:creationId xmlns:a16="http://schemas.microsoft.com/office/drawing/2014/main" id="{72123AC9-E267-674A-932C-17C5E1D5D8E1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8" name="Rounded Rectangle 24">
              <a:extLst>
                <a:ext uri="{FF2B5EF4-FFF2-40B4-BE49-F238E27FC236}">
                  <a16:creationId xmlns:a16="http://schemas.microsoft.com/office/drawing/2014/main" id="{0EF1116D-0726-494E-8BF0-1BFCC2AF0F8C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49" name="Picture 2">
              <a:extLst>
                <a:ext uri="{FF2B5EF4-FFF2-40B4-BE49-F238E27FC236}">
                  <a16:creationId xmlns:a16="http://schemas.microsoft.com/office/drawing/2014/main" id="{9914E070-A37F-E040-9100-3BA29391B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49" descr="Corporate-Data-Center.png">
              <a:extLst>
                <a:ext uri="{FF2B5EF4-FFF2-40B4-BE49-F238E27FC236}">
                  <a16:creationId xmlns:a16="http://schemas.microsoft.com/office/drawing/2014/main" id="{A80A7669-B8E2-3640-804B-9BEB0F81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75C05F8-B479-9648-8047-1EB4F0ED7603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연구원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1E662F5-07FF-F746-9B56-97459DF8B90F}"/>
              </a:ext>
            </a:extLst>
          </p:cNvPr>
          <p:cNvGrpSpPr/>
          <p:nvPr/>
        </p:nvGrpSpPr>
        <p:grpSpPr>
          <a:xfrm>
            <a:off x="813704" y="3173916"/>
            <a:ext cx="562827" cy="448960"/>
            <a:chOff x="385175" y="2286916"/>
            <a:chExt cx="562827" cy="448960"/>
          </a:xfrm>
        </p:grpSpPr>
        <p:sp>
          <p:nvSpPr>
            <p:cNvPr id="153" name="Rounded Rectangle 9">
              <a:extLst>
                <a:ext uri="{FF2B5EF4-FFF2-40B4-BE49-F238E27FC236}">
                  <a16:creationId xmlns:a16="http://schemas.microsoft.com/office/drawing/2014/main" id="{06344D93-1DAA-2F4F-9667-A69085734169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54" name="Rounded Rectangle 24">
              <a:extLst>
                <a:ext uri="{FF2B5EF4-FFF2-40B4-BE49-F238E27FC236}">
                  <a16:creationId xmlns:a16="http://schemas.microsoft.com/office/drawing/2014/main" id="{3832E7B8-B676-AD4C-AC8E-A0B168A2012B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55" name="Picture 2">
              <a:extLst>
                <a:ext uri="{FF2B5EF4-FFF2-40B4-BE49-F238E27FC236}">
                  <a16:creationId xmlns:a16="http://schemas.microsoft.com/office/drawing/2014/main" id="{EFEC3BC9-ADFC-8E4A-A2B3-8DA009CC4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Picture 49" descr="Corporate-Data-Center.png">
              <a:extLst>
                <a:ext uri="{FF2B5EF4-FFF2-40B4-BE49-F238E27FC236}">
                  <a16:creationId xmlns:a16="http://schemas.microsoft.com/office/drawing/2014/main" id="{6ED474DC-DAE4-1F42-83F8-A6601061C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D3DF2CC-4C21-F74D-BDE3-379ECDFE1528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현업 담당자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158" name="AutoShape 274">
            <a:extLst>
              <a:ext uri="{FF2B5EF4-FFF2-40B4-BE49-F238E27FC236}">
                <a16:creationId xmlns:a16="http://schemas.microsoft.com/office/drawing/2014/main" id="{43AF3F24-2E4E-A849-A2D6-F8A18424B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069" y="2407833"/>
            <a:ext cx="8962922" cy="4119767"/>
          </a:xfrm>
          <a:prstGeom prst="roundRect">
            <a:avLst>
              <a:gd name="adj" fmla="val 127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9" name="갈매기형 수장[C] 80">
            <a:extLst>
              <a:ext uri="{FF2B5EF4-FFF2-40B4-BE49-F238E27FC236}">
                <a16:creationId xmlns:a16="http://schemas.microsoft.com/office/drawing/2014/main" id="{2F41F868-A390-1641-8B75-20A31399BF76}"/>
              </a:ext>
            </a:extLst>
          </p:cNvPr>
          <p:cNvSpPr/>
          <p:nvPr/>
        </p:nvSpPr>
        <p:spPr>
          <a:xfrm>
            <a:off x="1937833" y="1750197"/>
            <a:ext cx="1249410" cy="423693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60" name="오각형[P] 81">
            <a:extLst>
              <a:ext uri="{FF2B5EF4-FFF2-40B4-BE49-F238E27FC236}">
                <a16:creationId xmlns:a16="http://schemas.microsoft.com/office/drawing/2014/main" id="{E9AC2BA4-F7FF-8C4B-BE17-7333060C9A92}"/>
              </a:ext>
            </a:extLst>
          </p:cNvPr>
          <p:cNvSpPr/>
          <p:nvPr/>
        </p:nvSpPr>
        <p:spPr>
          <a:xfrm>
            <a:off x="771786" y="1750282"/>
            <a:ext cx="1062250" cy="418289"/>
          </a:xfrm>
          <a:prstGeom prst="homePlat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4FDA12D-A1A9-364E-BCD6-8B66902879EF}"/>
              </a:ext>
            </a:extLst>
          </p:cNvPr>
          <p:cNvSpPr txBox="1"/>
          <p:nvPr/>
        </p:nvSpPr>
        <p:spPr>
          <a:xfrm flipH="1">
            <a:off x="768211" y="1859596"/>
            <a:ext cx="86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계획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D415454-08D3-3E46-89F7-C1ABB4C22FB9}"/>
              </a:ext>
            </a:extLst>
          </p:cNvPr>
          <p:cNvSpPr txBox="1"/>
          <p:nvPr/>
        </p:nvSpPr>
        <p:spPr>
          <a:xfrm flipH="1">
            <a:off x="2103869" y="1846627"/>
            <a:ext cx="89133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1"/>
                </a:solidFill>
                <a:latin typeface="+mn-ea"/>
              </a:rPr>
              <a:t>개발</a:t>
            </a: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8774167-B381-0840-AD8C-5BC46D03E58C}"/>
              </a:ext>
            </a:extLst>
          </p:cNvPr>
          <p:cNvGrpSpPr/>
          <p:nvPr/>
        </p:nvGrpSpPr>
        <p:grpSpPr>
          <a:xfrm>
            <a:off x="816962" y="3692866"/>
            <a:ext cx="562827" cy="470363"/>
            <a:chOff x="385175" y="2286916"/>
            <a:chExt cx="562827" cy="470363"/>
          </a:xfrm>
        </p:grpSpPr>
        <p:sp>
          <p:nvSpPr>
            <p:cNvPr id="164" name="Rounded Rectangle 9">
              <a:extLst>
                <a:ext uri="{FF2B5EF4-FFF2-40B4-BE49-F238E27FC236}">
                  <a16:creationId xmlns:a16="http://schemas.microsoft.com/office/drawing/2014/main" id="{8025E428-5020-5F43-B553-FF2BA542D461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65" name="Rounded Rectangle 24">
              <a:extLst>
                <a:ext uri="{FF2B5EF4-FFF2-40B4-BE49-F238E27FC236}">
                  <a16:creationId xmlns:a16="http://schemas.microsoft.com/office/drawing/2014/main" id="{A2ED511C-A432-694C-A287-ADA5F5780B6C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66" name="Picture 2">
              <a:extLst>
                <a:ext uri="{FF2B5EF4-FFF2-40B4-BE49-F238E27FC236}">
                  <a16:creationId xmlns:a16="http://schemas.microsoft.com/office/drawing/2014/main" id="{84C69D99-E2BD-0C4B-880B-1B5AA2F1B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49" descr="Corporate-Data-Center.png">
              <a:extLst>
                <a:ext uri="{FF2B5EF4-FFF2-40B4-BE49-F238E27FC236}">
                  <a16:creationId xmlns:a16="http://schemas.microsoft.com/office/drawing/2014/main" id="{1935BCE9-4AFF-4145-96FB-9450C365D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1EE5E3D-4AB4-994D-B856-B0F64FF61703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엔지니어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BBA672E-06A9-A345-B702-30DE83366872}"/>
              </a:ext>
            </a:extLst>
          </p:cNvPr>
          <p:cNvGrpSpPr/>
          <p:nvPr/>
        </p:nvGrpSpPr>
        <p:grpSpPr>
          <a:xfrm>
            <a:off x="813704" y="4243067"/>
            <a:ext cx="562827" cy="470363"/>
            <a:chOff x="385175" y="2286916"/>
            <a:chExt cx="562827" cy="470363"/>
          </a:xfrm>
        </p:grpSpPr>
        <p:sp>
          <p:nvSpPr>
            <p:cNvPr id="170" name="Rounded Rectangle 9">
              <a:extLst>
                <a:ext uri="{FF2B5EF4-FFF2-40B4-BE49-F238E27FC236}">
                  <a16:creationId xmlns:a16="http://schemas.microsoft.com/office/drawing/2014/main" id="{66F805B4-74F5-3D44-AA5E-2256EFC6B65A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71" name="Rounded Rectangle 24">
              <a:extLst>
                <a:ext uri="{FF2B5EF4-FFF2-40B4-BE49-F238E27FC236}">
                  <a16:creationId xmlns:a16="http://schemas.microsoft.com/office/drawing/2014/main" id="{715BAEE3-DFA7-324A-9D06-7457B75E2FAA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72" name="Picture 2">
              <a:extLst>
                <a:ext uri="{FF2B5EF4-FFF2-40B4-BE49-F238E27FC236}">
                  <a16:creationId xmlns:a16="http://schemas.microsoft.com/office/drawing/2014/main" id="{52E3F561-D4EB-1D43-9ECC-AE6EDBE23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49" descr="Corporate-Data-Center.png">
              <a:extLst>
                <a:ext uri="{FF2B5EF4-FFF2-40B4-BE49-F238E27FC236}">
                  <a16:creationId xmlns:a16="http://schemas.microsoft.com/office/drawing/2014/main" id="{648DCE1A-1B0D-AB4A-9D0C-A6FECAA42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DB7CBF7-6FE2-F544-91ED-F8510DF01CCE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과학자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175" name="모서리가 둥근 직사각형 174">
            <a:extLst>
              <a:ext uri="{FF2B5EF4-FFF2-40B4-BE49-F238E27FC236}">
                <a16:creationId xmlns:a16="http://schemas.microsoft.com/office/drawing/2014/main" id="{8F4C91A7-EC73-F543-887C-8B20B6780BBA}"/>
              </a:ext>
            </a:extLst>
          </p:cNvPr>
          <p:cNvSpPr/>
          <p:nvPr/>
        </p:nvSpPr>
        <p:spPr>
          <a:xfrm>
            <a:off x="2605988" y="2638958"/>
            <a:ext cx="1655026" cy="3862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개발  </a:t>
            </a:r>
            <a:r>
              <a:rPr kumimoji="1" lang="en-US" altLang="ko-KR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Workflow </a:t>
            </a:r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예시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2A4A788-8721-FB43-A243-334EEA6ECA87}"/>
              </a:ext>
            </a:extLst>
          </p:cNvPr>
          <p:cNvSpPr/>
          <p:nvPr/>
        </p:nvSpPr>
        <p:spPr>
          <a:xfrm>
            <a:off x="2585186" y="2907211"/>
            <a:ext cx="1675829" cy="35509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AB6248F9-ADC5-614B-8146-A48B8233FDF6}"/>
              </a:ext>
            </a:extLst>
          </p:cNvPr>
          <p:cNvSpPr/>
          <p:nvPr/>
        </p:nvSpPr>
        <p:spPr>
          <a:xfrm>
            <a:off x="3118245" y="3097221"/>
            <a:ext cx="216024" cy="216024"/>
          </a:xfrm>
          <a:prstGeom prst="ellipse">
            <a:avLst/>
          </a:prstGeom>
          <a:solidFill>
            <a:schemeClr val="bg2">
              <a:lumMod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90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459AB780-B2BE-7349-80CF-61423001BD80}"/>
              </a:ext>
            </a:extLst>
          </p:cNvPr>
          <p:cNvCxnSpPr>
            <a:cxnSpLocks/>
            <a:stCxn id="177" idx="4"/>
            <a:endCxn id="184" idx="0"/>
          </p:cNvCxnSpPr>
          <p:nvPr/>
        </p:nvCxnSpPr>
        <p:spPr>
          <a:xfrm flipH="1">
            <a:off x="3219675" y="3313245"/>
            <a:ext cx="6582" cy="1717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DE9382C-C7F5-4746-9525-8E533EDBBC7F}"/>
              </a:ext>
            </a:extLst>
          </p:cNvPr>
          <p:cNvSpPr/>
          <p:nvPr/>
        </p:nvSpPr>
        <p:spPr>
          <a:xfrm>
            <a:off x="2759073" y="3401541"/>
            <a:ext cx="960926" cy="22619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Back Log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0557EB0-AB8D-E449-A17A-33081C1B5BD8}"/>
              </a:ext>
            </a:extLst>
          </p:cNvPr>
          <p:cNvSpPr/>
          <p:nvPr/>
        </p:nvSpPr>
        <p:spPr>
          <a:xfrm>
            <a:off x="2759073" y="3693717"/>
            <a:ext cx="960926" cy="22619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해야할 일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454B1C-25E9-124C-ABDE-AEC203377724}"/>
              </a:ext>
            </a:extLst>
          </p:cNvPr>
          <p:cNvSpPr/>
          <p:nvPr/>
        </p:nvSpPr>
        <p:spPr>
          <a:xfrm>
            <a:off x="2759073" y="3995129"/>
            <a:ext cx="960926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진행 중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E7F86BD-06A6-A94A-958D-81611E39540C}"/>
              </a:ext>
            </a:extLst>
          </p:cNvPr>
          <p:cNvSpPr/>
          <p:nvPr/>
        </p:nvSpPr>
        <p:spPr>
          <a:xfrm>
            <a:off x="3459938" y="4513738"/>
            <a:ext cx="730094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Commit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83" name="꺾인 연결선[E] 130">
            <a:extLst>
              <a:ext uri="{FF2B5EF4-FFF2-40B4-BE49-F238E27FC236}">
                <a16:creationId xmlns:a16="http://schemas.microsoft.com/office/drawing/2014/main" id="{145E942B-D255-B445-A15F-34FCF8290086}"/>
              </a:ext>
            </a:extLst>
          </p:cNvPr>
          <p:cNvCxnSpPr>
            <a:cxnSpLocks/>
            <a:stCxn id="181" idx="3"/>
            <a:endCxn id="182" idx="0"/>
          </p:cNvCxnSpPr>
          <p:nvPr/>
        </p:nvCxnSpPr>
        <p:spPr>
          <a:xfrm>
            <a:off x="3719999" y="4108225"/>
            <a:ext cx="104986" cy="4055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페이지 연결자 85">
            <a:extLst>
              <a:ext uri="{FF2B5EF4-FFF2-40B4-BE49-F238E27FC236}">
                <a16:creationId xmlns:a16="http://schemas.microsoft.com/office/drawing/2014/main" id="{DFBF6C8C-40BC-094F-A9BA-C36EE3FB020D}"/>
              </a:ext>
            </a:extLst>
          </p:cNvPr>
          <p:cNvSpPr/>
          <p:nvPr/>
        </p:nvSpPr>
        <p:spPr>
          <a:xfrm>
            <a:off x="3118245" y="5030433"/>
            <a:ext cx="202859" cy="203985"/>
          </a:xfrm>
          <a:prstGeom prst="flowChartOffpage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452922E3-65C0-1143-90C7-D48D94CCF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421" y="2638958"/>
            <a:ext cx="1917265" cy="11016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E45BF2B5-60B4-B343-AFF2-421101B51AF5}"/>
              </a:ext>
            </a:extLst>
          </p:cNvPr>
          <p:cNvSpPr txBox="1"/>
          <p:nvPr/>
        </p:nvSpPr>
        <p:spPr>
          <a:xfrm>
            <a:off x="4444076" y="3781082"/>
            <a:ext cx="2418082" cy="8325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형상관리 프로세스 정의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브랜치 전략을 명시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브랜치 명의 기준을 제시</a:t>
            </a:r>
            <a:endParaRPr lang="en-US" altLang="ko-KR" sz="900" dirty="0">
              <a:solidFill>
                <a:srgbClr val="FF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Commit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시 해당 협업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/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이슈 관리 도구의 티켓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개발 일감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)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 번호를 반드시 포함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7" name="양쪽 모서리가 둥근 사각형 186">
            <a:extLst>
              <a:ext uri="{FF2B5EF4-FFF2-40B4-BE49-F238E27FC236}">
                <a16:creationId xmlns:a16="http://schemas.microsoft.com/office/drawing/2014/main" id="{CEDE1C42-AA5A-A64B-96BA-4A18335FC1EF}"/>
              </a:ext>
            </a:extLst>
          </p:cNvPr>
          <p:cNvSpPr/>
          <p:nvPr/>
        </p:nvSpPr>
        <p:spPr>
          <a:xfrm>
            <a:off x="4444268" y="4680706"/>
            <a:ext cx="2417890" cy="180998"/>
          </a:xfrm>
          <a:prstGeom prst="round2Same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형상관리 </a:t>
            </a:r>
            <a:r>
              <a:rPr lang="en-US" altLang="ko-KR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Commit</a:t>
            </a:r>
            <a:r>
              <a:rPr lang="ko-KR" altLang="en-US" sz="9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순서</a:t>
            </a:r>
            <a:endParaRPr lang="ko-KR" altLang="ko-KR" sz="9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552F57C-75BD-264A-A353-3FC1FBC44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610" y="2803277"/>
            <a:ext cx="360000" cy="360000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D077AD3F-E2DA-EF4B-A6A7-A5B6F636F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600" y="4337879"/>
            <a:ext cx="360000" cy="360000"/>
          </a:xfrm>
          <a:prstGeom prst="rect">
            <a:avLst/>
          </a:prstGeom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35957A3B-BE18-E541-ACC7-1A7C3225A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15" y="5121733"/>
            <a:ext cx="360000" cy="36000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1135A874-7C2D-3644-92EF-1E02AC17217B}"/>
              </a:ext>
            </a:extLst>
          </p:cNvPr>
          <p:cNvSpPr txBox="1"/>
          <p:nvPr/>
        </p:nvSpPr>
        <p:spPr>
          <a:xfrm>
            <a:off x="6997864" y="3248434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Back-end</a:t>
            </a:r>
            <a:endParaRPr kumimoji="1" lang="ko-KR" altLang="en-US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id="{E1C0F901-67C5-F247-A0C3-9BA3684C54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0610" y="3578623"/>
            <a:ext cx="360000" cy="360000"/>
          </a:xfrm>
          <a:prstGeom prst="rect">
            <a:avLst/>
          </a:prstGeom>
        </p:spPr>
      </p:pic>
      <p:cxnSp>
        <p:nvCxnSpPr>
          <p:cNvPr id="193" name="직선 연결선[R] 146">
            <a:extLst>
              <a:ext uri="{FF2B5EF4-FFF2-40B4-BE49-F238E27FC236}">
                <a16:creationId xmlns:a16="http://schemas.microsoft.com/office/drawing/2014/main" id="{39EAE0F2-D1C8-9D40-876B-F7488CC680D2}"/>
              </a:ext>
            </a:extLst>
          </p:cNvPr>
          <p:cNvCxnSpPr>
            <a:cxnSpLocks/>
          </p:cNvCxnSpPr>
          <p:nvPr/>
        </p:nvCxnSpPr>
        <p:spPr>
          <a:xfrm>
            <a:off x="6922922" y="2407833"/>
            <a:ext cx="0" cy="411976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양쪽 모서리가 둥근 사각형 193">
            <a:extLst>
              <a:ext uri="{FF2B5EF4-FFF2-40B4-BE49-F238E27FC236}">
                <a16:creationId xmlns:a16="http://schemas.microsoft.com/office/drawing/2014/main" id="{503F7CC9-E80A-B640-8983-69A6AB7246AF}"/>
              </a:ext>
            </a:extLst>
          </p:cNvPr>
          <p:cNvSpPr/>
          <p:nvPr/>
        </p:nvSpPr>
        <p:spPr>
          <a:xfrm>
            <a:off x="2505069" y="2287219"/>
            <a:ext cx="8972806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스프린트의 의미있는 결과물로 개발 진행</a:t>
            </a:r>
            <a:endParaRPr lang="ko-KR" altLang="ko-KR" sz="1200" b="1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672B48-B2C3-9346-BD2C-95E4F699CDAD}"/>
              </a:ext>
            </a:extLst>
          </p:cNvPr>
          <p:cNvSpPr txBox="1"/>
          <p:nvPr/>
        </p:nvSpPr>
        <p:spPr>
          <a:xfrm>
            <a:off x="4444076" y="4852624"/>
            <a:ext cx="2418082" cy="16158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1.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" altLang="ko-KR" sz="900" b="1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git status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: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개발자 로컬의 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branch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및 상태를 확인</a:t>
            </a:r>
            <a:endParaRPr lang="en-US" altLang="ko-KR" sz="900" dirty="0">
              <a:latin typeface="NanumSquare_ac" panose="020B0600000101010101" pitchFamily="34" charset="-127"/>
              <a:ea typeface="NanumSquare_ac" panose="020B0600000101010101" pitchFamily="34" charset="-127"/>
              <a:sym typeface="Wingdings" pitchFamily="2" charset="2"/>
            </a:endParaRPr>
          </a:p>
          <a:p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2.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" altLang="ko-KR" sz="900" b="1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git fetch origin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: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현재 개발자 로컬과 형상관리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 server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와 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Sync</a:t>
            </a:r>
            <a:br>
              <a:rPr lang="en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</a:b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3.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" altLang="ko-KR" sz="900" b="1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git checkout </a:t>
            </a:r>
            <a:r>
              <a:rPr lang="en-US" altLang="ko-KR" sz="900" b="1" dirty="0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kari-1233_</a:t>
            </a:r>
            <a:r>
              <a:rPr lang="ko-KR" altLang="en-US" sz="900" b="1" dirty="0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연구자원신청</a:t>
            </a:r>
            <a:r>
              <a:rPr lang="en-US" altLang="ko-KR" sz="900" b="1" dirty="0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_API</a:t>
            </a:r>
            <a:r>
              <a:rPr lang="en-US" altLang="ko-KR" sz="900" dirty="0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:</a:t>
            </a:r>
            <a:r>
              <a:rPr lang="ko-KR" altLang="en-US" sz="900" dirty="0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Jira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일감을 통해 생성한 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branch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  <a:sym typeface="Wingdings" pitchFamily="2" charset="2"/>
              </a:rPr>
              <a:t>checkout</a:t>
            </a:r>
            <a:br>
              <a:rPr lang="en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</a:b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4.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코드 개발 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&gt;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개발자 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Unit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</a:t>
            </a:r>
          </a:p>
          <a:p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5.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" altLang="ko-KR" sz="900" b="1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git add .</a:t>
            </a:r>
          </a:p>
          <a:p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6.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" altLang="ko-KR" sz="900" b="1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git commit</a:t>
            </a:r>
            <a:r>
              <a:rPr lang="en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: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반드시 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Jira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일감 번호 표시</a:t>
            </a:r>
          </a:p>
          <a:p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7.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en" altLang="ko-KR" sz="900" b="1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git push origin </a:t>
            </a:r>
            <a:r>
              <a:rPr lang="en-US" altLang="ko-KR" sz="900" b="1" dirty="0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nics-1233_</a:t>
            </a:r>
            <a:r>
              <a:rPr lang="ko-KR" altLang="en-US" sz="900" b="1" dirty="0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연구자원신청</a:t>
            </a:r>
            <a:r>
              <a:rPr lang="en-US" altLang="ko-KR" sz="900" b="1" dirty="0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_API</a:t>
            </a:r>
            <a:r>
              <a:rPr lang="ko-KR" altLang="en-US" sz="900" b="1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endParaRPr lang="en" altLang="ko-KR" sz="900" b="1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A29E32-4627-4041-87BC-E0BE7B260842}"/>
              </a:ext>
            </a:extLst>
          </p:cNvPr>
          <p:cNvSpPr txBox="1"/>
          <p:nvPr/>
        </p:nvSpPr>
        <p:spPr>
          <a:xfrm>
            <a:off x="6997864" y="4020514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인터페이스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87597DD-6C69-404E-9899-FF8E06280B67}"/>
              </a:ext>
            </a:extLst>
          </p:cNvPr>
          <p:cNvSpPr txBox="1"/>
          <p:nvPr/>
        </p:nvSpPr>
        <p:spPr>
          <a:xfrm>
            <a:off x="6967492" y="4784990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Front-end</a:t>
            </a:r>
            <a:endParaRPr kumimoji="1" lang="ko-KR" altLang="en-US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98" name="직선 연결선[R] 154">
            <a:extLst>
              <a:ext uri="{FF2B5EF4-FFF2-40B4-BE49-F238E27FC236}">
                <a16:creationId xmlns:a16="http://schemas.microsoft.com/office/drawing/2014/main" id="{72123EEE-B936-7F43-87B0-6218FDD8AD7A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>
            <a:off x="7310610" y="3163277"/>
            <a:ext cx="0" cy="8515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[R] 157">
            <a:extLst>
              <a:ext uri="{FF2B5EF4-FFF2-40B4-BE49-F238E27FC236}">
                <a16:creationId xmlns:a16="http://schemas.microsoft.com/office/drawing/2014/main" id="{A6A93A46-6893-1344-8292-3F91E47BED2F}"/>
              </a:ext>
            </a:extLst>
          </p:cNvPr>
          <p:cNvCxnSpPr>
            <a:cxnSpLocks/>
            <a:stCxn id="192" idx="2"/>
            <a:endCxn id="196" idx="0"/>
          </p:cNvCxnSpPr>
          <p:nvPr/>
        </p:nvCxnSpPr>
        <p:spPr>
          <a:xfrm>
            <a:off x="7310610" y="3938623"/>
            <a:ext cx="0" cy="8189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모서리가 둥근 직사각형 199">
            <a:extLst>
              <a:ext uri="{FF2B5EF4-FFF2-40B4-BE49-F238E27FC236}">
                <a16:creationId xmlns:a16="http://schemas.microsoft.com/office/drawing/2014/main" id="{4242ADE9-6876-2C4F-99D8-E7EE1658462B}"/>
              </a:ext>
            </a:extLst>
          </p:cNvPr>
          <p:cNvSpPr/>
          <p:nvPr/>
        </p:nvSpPr>
        <p:spPr>
          <a:xfrm>
            <a:off x="7727946" y="2803277"/>
            <a:ext cx="64264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API 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목록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설계 확인</a:t>
            </a: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88758B0-87E7-954C-BD3D-6CE61D392277}"/>
              </a:ext>
            </a:extLst>
          </p:cNvPr>
          <p:cNvSpPr/>
          <p:nvPr/>
        </p:nvSpPr>
        <p:spPr>
          <a:xfrm>
            <a:off x="7727946" y="3189576"/>
            <a:ext cx="642645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DB 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모델링 </a:t>
            </a:r>
            <a:endParaRPr kumimoji="1" lang="en-US" altLang="ko-KR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분석</a:t>
            </a:r>
          </a:p>
        </p:txBody>
      </p:sp>
      <p:sp>
        <p:nvSpPr>
          <p:cNvPr id="202" name="모서리가 둥근 직사각형 201">
            <a:extLst>
              <a:ext uri="{FF2B5EF4-FFF2-40B4-BE49-F238E27FC236}">
                <a16:creationId xmlns:a16="http://schemas.microsoft.com/office/drawing/2014/main" id="{8CBA9588-21FF-2847-BE92-A710882E12C2}"/>
              </a:ext>
            </a:extLst>
          </p:cNvPr>
          <p:cNvSpPr/>
          <p:nvPr/>
        </p:nvSpPr>
        <p:spPr>
          <a:xfrm>
            <a:off x="8574728" y="2803277"/>
            <a:ext cx="64264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</a:t>
            </a:r>
            <a:endParaRPr kumimoji="1" lang="en-US" altLang="ko-KR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확인</a:t>
            </a:r>
          </a:p>
        </p:txBody>
      </p:sp>
      <p:sp>
        <p:nvSpPr>
          <p:cNvPr id="203" name="모서리가 둥근 직사각형 202">
            <a:extLst>
              <a:ext uri="{FF2B5EF4-FFF2-40B4-BE49-F238E27FC236}">
                <a16:creationId xmlns:a16="http://schemas.microsoft.com/office/drawing/2014/main" id="{29A192BD-3B1E-3A48-B2DE-F3F2A5ED9247}"/>
              </a:ext>
            </a:extLst>
          </p:cNvPr>
          <p:cNvSpPr/>
          <p:nvPr/>
        </p:nvSpPr>
        <p:spPr>
          <a:xfrm>
            <a:off x="8761905" y="3189576"/>
            <a:ext cx="1185179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API 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개발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Swagger 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등록</a:t>
            </a:r>
          </a:p>
        </p:txBody>
      </p:sp>
      <p:sp>
        <p:nvSpPr>
          <p:cNvPr id="204" name="모서리가 둥근 직사각형 203">
            <a:extLst>
              <a:ext uri="{FF2B5EF4-FFF2-40B4-BE49-F238E27FC236}">
                <a16:creationId xmlns:a16="http://schemas.microsoft.com/office/drawing/2014/main" id="{4E72B420-B1D4-C84F-8FE6-5016EEF1FDC1}"/>
              </a:ext>
            </a:extLst>
          </p:cNvPr>
          <p:cNvSpPr/>
          <p:nvPr/>
        </p:nvSpPr>
        <p:spPr>
          <a:xfrm>
            <a:off x="9947086" y="2803277"/>
            <a:ext cx="940926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 코드 작성 및 테스트</a:t>
            </a: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CD56D5-6785-2A40-BF52-E3369740EFD0}"/>
              </a:ext>
            </a:extLst>
          </p:cNvPr>
          <p:cNvCxnSpPr>
            <a:cxnSpLocks/>
            <a:stCxn id="200" idx="2"/>
            <a:endCxn id="201" idx="0"/>
          </p:cNvCxnSpPr>
          <p:nvPr/>
        </p:nvCxnSpPr>
        <p:spPr>
          <a:xfrm>
            <a:off x="8049268" y="3080007"/>
            <a:ext cx="1" cy="109569"/>
          </a:xfrm>
          <a:prstGeom prst="straightConnector1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[E] 171">
            <a:extLst>
              <a:ext uri="{FF2B5EF4-FFF2-40B4-BE49-F238E27FC236}">
                <a16:creationId xmlns:a16="http://schemas.microsoft.com/office/drawing/2014/main" id="{B8EC4F78-DA75-F544-BF05-C2E560D77429}"/>
              </a:ext>
            </a:extLst>
          </p:cNvPr>
          <p:cNvCxnSpPr>
            <a:cxnSpLocks/>
            <a:stCxn id="201" idx="3"/>
            <a:endCxn id="202" idx="1"/>
          </p:cNvCxnSpPr>
          <p:nvPr/>
        </p:nvCxnSpPr>
        <p:spPr>
          <a:xfrm flipV="1">
            <a:off x="8370591" y="2941642"/>
            <a:ext cx="204137" cy="38629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[E] 174">
            <a:extLst>
              <a:ext uri="{FF2B5EF4-FFF2-40B4-BE49-F238E27FC236}">
                <a16:creationId xmlns:a16="http://schemas.microsoft.com/office/drawing/2014/main" id="{22DBCB61-AA15-D741-B5EA-86E1B6D358AC}"/>
              </a:ext>
            </a:extLst>
          </p:cNvPr>
          <p:cNvCxnSpPr>
            <a:cxnSpLocks/>
            <a:stCxn id="202" idx="3"/>
            <a:endCxn id="203" idx="0"/>
          </p:cNvCxnSpPr>
          <p:nvPr/>
        </p:nvCxnSpPr>
        <p:spPr>
          <a:xfrm>
            <a:off x="9217372" y="2941642"/>
            <a:ext cx="137123" cy="247934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[E] 178">
            <a:extLst>
              <a:ext uri="{FF2B5EF4-FFF2-40B4-BE49-F238E27FC236}">
                <a16:creationId xmlns:a16="http://schemas.microsoft.com/office/drawing/2014/main" id="{E2FCEBBD-8A49-B843-9EBA-C80AB46A4155}"/>
              </a:ext>
            </a:extLst>
          </p:cNvPr>
          <p:cNvCxnSpPr>
            <a:cxnSpLocks/>
            <a:stCxn id="203" idx="3"/>
            <a:endCxn id="204" idx="2"/>
          </p:cNvCxnSpPr>
          <p:nvPr/>
        </p:nvCxnSpPr>
        <p:spPr>
          <a:xfrm flipV="1">
            <a:off x="9947084" y="3080007"/>
            <a:ext cx="470465" cy="247934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48797DC-1114-3845-95E9-A9A53C2682A1}"/>
              </a:ext>
            </a:extLst>
          </p:cNvPr>
          <p:cNvSpPr/>
          <p:nvPr/>
        </p:nvSpPr>
        <p:spPr>
          <a:xfrm>
            <a:off x="7643455" y="2773027"/>
            <a:ext cx="3274052" cy="71038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A14A082-EB24-DA45-BB7E-9D2BD390A6AD}"/>
              </a:ext>
            </a:extLst>
          </p:cNvPr>
          <p:cNvSpPr/>
          <p:nvPr/>
        </p:nvSpPr>
        <p:spPr>
          <a:xfrm>
            <a:off x="6997864" y="2773027"/>
            <a:ext cx="641479" cy="71038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1AD5165-7105-9E40-AF39-EA73668AEC52}"/>
              </a:ext>
            </a:extLst>
          </p:cNvPr>
          <p:cNvSpPr/>
          <p:nvPr/>
        </p:nvSpPr>
        <p:spPr>
          <a:xfrm>
            <a:off x="7643455" y="3554601"/>
            <a:ext cx="3269940" cy="70055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01F258C-8C87-C145-BA99-4CC9F5D55372}"/>
              </a:ext>
            </a:extLst>
          </p:cNvPr>
          <p:cNvSpPr/>
          <p:nvPr/>
        </p:nvSpPr>
        <p:spPr>
          <a:xfrm>
            <a:off x="6993752" y="3551340"/>
            <a:ext cx="649703" cy="703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8CC70A5-4A99-BB47-AF10-46BAEE4E0A5B}"/>
              </a:ext>
            </a:extLst>
          </p:cNvPr>
          <p:cNvSpPr/>
          <p:nvPr/>
        </p:nvSpPr>
        <p:spPr>
          <a:xfrm>
            <a:off x="6993751" y="4322909"/>
            <a:ext cx="649703" cy="703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4" name="직선 연결선[R] 189">
            <a:extLst>
              <a:ext uri="{FF2B5EF4-FFF2-40B4-BE49-F238E27FC236}">
                <a16:creationId xmlns:a16="http://schemas.microsoft.com/office/drawing/2014/main" id="{3AA9D389-2E6A-C942-9651-6EA9D28A5374}"/>
              </a:ext>
            </a:extLst>
          </p:cNvPr>
          <p:cNvCxnSpPr>
            <a:cxnSpLocks/>
            <a:stCxn id="189" idx="2"/>
            <a:endCxn id="197" idx="0"/>
          </p:cNvCxnSpPr>
          <p:nvPr/>
        </p:nvCxnSpPr>
        <p:spPr>
          <a:xfrm flipH="1">
            <a:off x="7295467" y="4697879"/>
            <a:ext cx="133" cy="8711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모서리가 둥근 직사각형 214">
            <a:extLst>
              <a:ext uri="{FF2B5EF4-FFF2-40B4-BE49-F238E27FC236}">
                <a16:creationId xmlns:a16="http://schemas.microsoft.com/office/drawing/2014/main" id="{01B69308-8FDA-DA4F-A215-24FF7D9AB093}"/>
              </a:ext>
            </a:extLst>
          </p:cNvPr>
          <p:cNvSpPr/>
          <p:nvPr/>
        </p:nvSpPr>
        <p:spPr>
          <a:xfrm>
            <a:off x="7727946" y="3586206"/>
            <a:ext cx="87044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인터페이스 정의서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규격 확인</a:t>
            </a:r>
          </a:p>
        </p:txBody>
      </p:sp>
      <p:sp>
        <p:nvSpPr>
          <p:cNvPr id="216" name="모서리가 둥근 직사각형 215">
            <a:extLst>
              <a:ext uri="{FF2B5EF4-FFF2-40B4-BE49-F238E27FC236}">
                <a16:creationId xmlns:a16="http://schemas.microsoft.com/office/drawing/2014/main" id="{0956D377-46F3-0C44-B840-BDFBC0DC1FB6}"/>
              </a:ext>
            </a:extLst>
          </p:cNvPr>
          <p:cNvSpPr/>
          <p:nvPr/>
        </p:nvSpPr>
        <p:spPr>
          <a:xfrm>
            <a:off x="8323743" y="3936985"/>
            <a:ext cx="64264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</a:t>
            </a:r>
            <a:endParaRPr kumimoji="1" lang="en-US" altLang="ko-KR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확인</a:t>
            </a:r>
          </a:p>
        </p:txBody>
      </p:sp>
      <p:sp>
        <p:nvSpPr>
          <p:cNvPr id="217" name="모서리가 둥근 직사각형 216">
            <a:extLst>
              <a:ext uri="{FF2B5EF4-FFF2-40B4-BE49-F238E27FC236}">
                <a16:creationId xmlns:a16="http://schemas.microsoft.com/office/drawing/2014/main" id="{5E14D153-28FF-5549-875F-6997CFE21984}"/>
              </a:ext>
            </a:extLst>
          </p:cNvPr>
          <p:cNvSpPr/>
          <p:nvPr/>
        </p:nvSpPr>
        <p:spPr>
          <a:xfrm>
            <a:off x="8761905" y="3580345"/>
            <a:ext cx="1185179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인터페이스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개발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Swagger 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등록</a:t>
            </a:r>
          </a:p>
        </p:txBody>
      </p:sp>
      <p:cxnSp>
        <p:nvCxnSpPr>
          <p:cNvPr id="218" name="꺾인 연결선[E] 196">
            <a:extLst>
              <a:ext uri="{FF2B5EF4-FFF2-40B4-BE49-F238E27FC236}">
                <a16:creationId xmlns:a16="http://schemas.microsoft.com/office/drawing/2014/main" id="{F46B9916-1BA9-E748-82EF-28A137F6FF7B}"/>
              </a:ext>
            </a:extLst>
          </p:cNvPr>
          <p:cNvCxnSpPr>
            <a:cxnSpLocks/>
            <a:stCxn id="215" idx="2"/>
            <a:endCxn id="216" idx="1"/>
          </p:cNvCxnSpPr>
          <p:nvPr/>
        </p:nvCxnSpPr>
        <p:spPr>
          <a:xfrm rot="16200000" flipH="1">
            <a:off x="8137248" y="3888855"/>
            <a:ext cx="212414" cy="160575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모서리가 둥근 직사각형 218">
            <a:extLst>
              <a:ext uri="{FF2B5EF4-FFF2-40B4-BE49-F238E27FC236}">
                <a16:creationId xmlns:a16="http://schemas.microsoft.com/office/drawing/2014/main" id="{297396F0-A2EA-534F-953F-2225E8D2DA74}"/>
              </a:ext>
            </a:extLst>
          </p:cNvPr>
          <p:cNvSpPr/>
          <p:nvPr/>
        </p:nvSpPr>
        <p:spPr>
          <a:xfrm>
            <a:off x="9947085" y="3938482"/>
            <a:ext cx="940926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 코드 작성 및 테스트</a:t>
            </a:r>
          </a:p>
        </p:txBody>
      </p:sp>
      <p:cxnSp>
        <p:nvCxnSpPr>
          <p:cNvPr id="220" name="꺾인 연결선[E] 200">
            <a:extLst>
              <a:ext uri="{FF2B5EF4-FFF2-40B4-BE49-F238E27FC236}">
                <a16:creationId xmlns:a16="http://schemas.microsoft.com/office/drawing/2014/main" id="{85B44FB3-CADE-A544-AA40-60E839180EDE}"/>
              </a:ext>
            </a:extLst>
          </p:cNvPr>
          <p:cNvCxnSpPr>
            <a:cxnSpLocks/>
            <a:stCxn id="216" idx="3"/>
            <a:endCxn id="217" idx="2"/>
          </p:cNvCxnSpPr>
          <p:nvPr/>
        </p:nvCxnSpPr>
        <p:spPr>
          <a:xfrm flipV="1">
            <a:off x="8966387" y="3857075"/>
            <a:ext cx="388108" cy="218275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[E] 203">
            <a:extLst>
              <a:ext uri="{FF2B5EF4-FFF2-40B4-BE49-F238E27FC236}">
                <a16:creationId xmlns:a16="http://schemas.microsoft.com/office/drawing/2014/main" id="{91A83109-0CAC-5549-816C-6C21EF4F13B1}"/>
              </a:ext>
            </a:extLst>
          </p:cNvPr>
          <p:cNvCxnSpPr>
            <a:cxnSpLocks/>
            <a:stCxn id="217" idx="3"/>
            <a:endCxn id="219" idx="0"/>
          </p:cNvCxnSpPr>
          <p:nvPr/>
        </p:nvCxnSpPr>
        <p:spPr>
          <a:xfrm>
            <a:off x="9947084" y="3718710"/>
            <a:ext cx="470464" cy="219772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F615E03-E25F-754D-9578-ACB4D96A2D54}"/>
              </a:ext>
            </a:extLst>
          </p:cNvPr>
          <p:cNvSpPr/>
          <p:nvPr/>
        </p:nvSpPr>
        <p:spPr>
          <a:xfrm>
            <a:off x="7643455" y="4326626"/>
            <a:ext cx="3269940" cy="70055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3" name="모서리가 둥근 직사각형 222">
            <a:extLst>
              <a:ext uri="{FF2B5EF4-FFF2-40B4-BE49-F238E27FC236}">
                <a16:creationId xmlns:a16="http://schemas.microsoft.com/office/drawing/2014/main" id="{04079CA7-3C89-F74E-AEC8-58C9DE6F0C86}"/>
              </a:ext>
            </a:extLst>
          </p:cNvPr>
          <p:cNvSpPr/>
          <p:nvPr/>
        </p:nvSpPr>
        <p:spPr>
          <a:xfrm>
            <a:off x="7729783" y="4373179"/>
            <a:ext cx="87044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기획 정책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화면 정의서 확인</a:t>
            </a:r>
          </a:p>
        </p:txBody>
      </p:sp>
      <p:sp>
        <p:nvSpPr>
          <p:cNvPr id="224" name="모서리가 둥근 직사각형 223">
            <a:extLst>
              <a:ext uri="{FF2B5EF4-FFF2-40B4-BE49-F238E27FC236}">
                <a16:creationId xmlns:a16="http://schemas.microsoft.com/office/drawing/2014/main" id="{C17D506B-C54F-DD46-976E-EF36F1AB3E50}"/>
              </a:ext>
            </a:extLst>
          </p:cNvPr>
          <p:cNvSpPr/>
          <p:nvPr/>
        </p:nvSpPr>
        <p:spPr>
          <a:xfrm>
            <a:off x="8598390" y="4692403"/>
            <a:ext cx="64264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퍼블 적용</a:t>
            </a:r>
          </a:p>
        </p:txBody>
      </p:sp>
      <p:sp>
        <p:nvSpPr>
          <p:cNvPr id="225" name="모서리가 둥근 직사각형 224">
            <a:extLst>
              <a:ext uri="{FF2B5EF4-FFF2-40B4-BE49-F238E27FC236}">
                <a16:creationId xmlns:a16="http://schemas.microsoft.com/office/drawing/2014/main" id="{7A6C6B6B-F785-DD47-B725-F197C4BE1892}"/>
              </a:ext>
            </a:extLst>
          </p:cNvPr>
          <p:cNvSpPr/>
          <p:nvPr/>
        </p:nvSpPr>
        <p:spPr>
          <a:xfrm>
            <a:off x="9241034" y="4372391"/>
            <a:ext cx="936638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바인딩</a:t>
            </a:r>
          </a:p>
        </p:txBody>
      </p:sp>
      <p:sp>
        <p:nvSpPr>
          <p:cNvPr id="226" name="모서리가 둥근 직사각형 225">
            <a:extLst>
              <a:ext uri="{FF2B5EF4-FFF2-40B4-BE49-F238E27FC236}">
                <a16:creationId xmlns:a16="http://schemas.microsoft.com/office/drawing/2014/main" id="{F3A51838-B679-6F4F-BABD-4D62C301A802}"/>
              </a:ext>
            </a:extLst>
          </p:cNvPr>
          <p:cNvSpPr/>
          <p:nvPr/>
        </p:nvSpPr>
        <p:spPr>
          <a:xfrm>
            <a:off x="10198899" y="4693411"/>
            <a:ext cx="689112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개발자 화면 테스트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CFE68F27-0BD2-CC41-96F5-18B1E483DA70}"/>
              </a:ext>
            </a:extLst>
          </p:cNvPr>
          <p:cNvSpPr/>
          <p:nvPr/>
        </p:nvSpPr>
        <p:spPr>
          <a:xfrm>
            <a:off x="6993751" y="5102121"/>
            <a:ext cx="649703" cy="117317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A371BC-73D1-2542-94B0-B803EDF888A6}"/>
              </a:ext>
            </a:extLst>
          </p:cNvPr>
          <p:cNvSpPr/>
          <p:nvPr/>
        </p:nvSpPr>
        <p:spPr>
          <a:xfrm>
            <a:off x="7643455" y="5105838"/>
            <a:ext cx="3269940" cy="116773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93970A1-6523-FF47-9B2E-2C942DD6BE59}"/>
              </a:ext>
            </a:extLst>
          </p:cNvPr>
          <p:cNvSpPr txBox="1"/>
          <p:nvPr/>
        </p:nvSpPr>
        <p:spPr>
          <a:xfrm>
            <a:off x="7033279" y="556081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ML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모델</a:t>
            </a:r>
          </a:p>
        </p:txBody>
      </p:sp>
      <p:cxnSp>
        <p:nvCxnSpPr>
          <p:cNvPr id="230" name="직선 연결선[R] 226">
            <a:extLst>
              <a:ext uri="{FF2B5EF4-FFF2-40B4-BE49-F238E27FC236}">
                <a16:creationId xmlns:a16="http://schemas.microsoft.com/office/drawing/2014/main" id="{39FCB4BD-D2A7-C246-B71A-A0FBBAE310B1}"/>
              </a:ext>
            </a:extLst>
          </p:cNvPr>
          <p:cNvCxnSpPr>
            <a:cxnSpLocks/>
            <a:stCxn id="190" idx="2"/>
            <a:endCxn id="229" idx="0"/>
          </p:cNvCxnSpPr>
          <p:nvPr/>
        </p:nvCxnSpPr>
        <p:spPr>
          <a:xfrm>
            <a:off x="7295115" y="5481733"/>
            <a:ext cx="1217" cy="7908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[E] 229">
            <a:extLst>
              <a:ext uri="{FF2B5EF4-FFF2-40B4-BE49-F238E27FC236}">
                <a16:creationId xmlns:a16="http://schemas.microsoft.com/office/drawing/2014/main" id="{63B2C48F-4E57-B44E-8E5B-6D8D8815757B}"/>
              </a:ext>
            </a:extLst>
          </p:cNvPr>
          <p:cNvCxnSpPr>
            <a:cxnSpLocks/>
            <a:stCxn id="223" idx="2"/>
            <a:endCxn id="224" idx="1"/>
          </p:cNvCxnSpPr>
          <p:nvPr/>
        </p:nvCxnSpPr>
        <p:spPr>
          <a:xfrm rot="16200000" flipH="1">
            <a:off x="8291268" y="4523645"/>
            <a:ext cx="180859" cy="433385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꺾인 연결선[E] 233">
            <a:extLst>
              <a:ext uri="{FF2B5EF4-FFF2-40B4-BE49-F238E27FC236}">
                <a16:creationId xmlns:a16="http://schemas.microsoft.com/office/drawing/2014/main" id="{EB234687-43E7-394D-B6E0-444769E07DF3}"/>
              </a:ext>
            </a:extLst>
          </p:cNvPr>
          <p:cNvCxnSpPr>
            <a:cxnSpLocks/>
            <a:stCxn id="224" idx="3"/>
            <a:endCxn id="225" idx="2"/>
          </p:cNvCxnSpPr>
          <p:nvPr/>
        </p:nvCxnSpPr>
        <p:spPr>
          <a:xfrm flipV="1">
            <a:off x="9241034" y="4649121"/>
            <a:ext cx="468319" cy="181647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[E] 236">
            <a:extLst>
              <a:ext uri="{FF2B5EF4-FFF2-40B4-BE49-F238E27FC236}">
                <a16:creationId xmlns:a16="http://schemas.microsoft.com/office/drawing/2014/main" id="{CFEB5ED1-9C91-764B-B999-40F9FA038B57}"/>
              </a:ext>
            </a:extLst>
          </p:cNvPr>
          <p:cNvCxnSpPr>
            <a:cxnSpLocks/>
            <a:stCxn id="225" idx="3"/>
            <a:endCxn id="226" idx="0"/>
          </p:cNvCxnSpPr>
          <p:nvPr/>
        </p:nvCxnSpPr>
        <p:spPr>
          <a:xfrm>
            <a:off x="10177672" y="4510756"/>
            <a:ext cx="365783" cy="182655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모서리가 둥근 직사각형 233">
            <a:extLst>
              <a:ext uri="{FF2B5EF4-FFF2-40B4-BE49-F238E27FC236}">
                <a16:creationId xmlns:a16="http://schemas.microsoft.com/office/drawing/2014/main" id="{1430D73F-5043-4648-AFE6-3C313B4E98AB}"/>
              </a:ext>
            </a:extLst>
          </p:cNvPr>
          <p:cNvSpPr/>
          <p:nvPr/>
        </p:nvSpPr>
        <p:spPr>
          <a:xfrm>
            <a:off x="7727945" y="5172669"/>
            <a:ext cx="700439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수집</a:t>
            </a:r>
          </a:p>
        </p:txBody>
      </p:sp>
      <p:sp>
        <p:nvSpPr>
          <p:cNvPr id="235" name="모서리가 둥근 직사각형 234">
            <a:extLst>
              <a:ext uri="{FF2B5EF4-FFF2-40B4-BE49-F238E27FC236}">
                <a16:creationId xmlns:a16="http://schemas.microsoft.com/office/drawing/2014/main" id="{C31A01A6-CD6E-C84A-8591-AA1BF67909BD}"/>
              </a:ext>
            </a:extLst>
          </p:cNvPr>
          <p:cNvSpPr/>
          <p:nvPr/>
        </p:nvSpPr>
        <p:spPr>
          <a:xfrm>
            <a:off x="8265948" y="5554111"/>
            <a:ext cx="700439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준비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015D0240-0562-5A4E-A448-8AF13300E1A8}"/>
              </a:ext>
            </a:extLst>
          </p:cNvPr>
          <p:cNvSpPr/>
          <p:nvPr/>
        </p:nvSpPr>
        <p:spPr>
          <a:xfrm>
            <a:off x="8966386" y="5181503"/>
            <a:ext cx="980697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특성 엔지니어링</a:t>
            </a:r>
          </a:p>
        </p:txBody>
      </p:sp>
      <p:sp>
        <p:nvSpPr>
          <p:cNvPr id="237" name="모서리가 둥근 직사각형 236">
            <a:extLst>
              <a:ext uri="{FF2B5EF4-FFF2-40B4-BE49-F238E27FC236}">
                <a16:creationId xmlns:a16="http://schemas.microsoft.com/office/drawing/2014/main" id="{BF577BFF-E4BD-484D-89A2-0A33A8C60D57}"/>
              </a:ext>
            </a:extLst>
          </p:cNvPr>
          <p:cNvSpPr/>
          <p:nvPr/>
        </p:nvSpPr>
        <p:spPr>
          <a:xfrm>
            <a:off x="9934870" y="5554111"/>
            <a:ext cx="953141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학습 및 실험</a:t>
            </a:r>
          </a:p>
        </p:txBody>
      </p:sp>
      <p:sp>
        <p:nvSpPr>
          <p:cNvPr id="238" name="모서리가 둥근 직사각형 237">
            <a:extLst>
              <a:ext uri="{FF2B5EF4-FFF2-40B4-BE49-F238E27FC236}">
                <a16:creationId xmlns:a16="http://schemas.microsoft.com/office/drawing/2014/main" id="{40A99156-18A4-D449-8378-8BC6E58440C8}"/>
              </a:ext>
            </a:extLst>
          </p:cNvPr>
          <p:cNvSpPr/>
          <p:nvPr/>
        </p:nvSpPr>
        <p:spPr>
          <a:xfrm>
            <a:off x="8966386" y="5921793"/>
            <a:ext cx="980697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평가 및 비교</a:t>
            </a:r>
          </a:p>
        </p:txBody>
      </p:sp>
      <p:cxnSp>
        <p:nvCxnSpPr>
          <p:cNvPr id="239" name="꺾인 연결선[E] 245">
            <a:extLst>
              <a:ext uri="{FF2B5EF4-FFF2-40B4-BE49-F238E27FC236}">
                <a16:creationId xmlns:a16="http://schemas.microsoft.com/office/drawing/2014/main" id="{309FF566-CA6C-934D-957E-77D1BA54E7C8}"/>
              </a:ext>
            </a:extLst>
          </p:cNvPr>
          <p:cNvCxnSpPr>
            <a:cxnSpLocks/>
            <a:stCxn id="234" idx="2"/>
            <a:endCxn id="235" idx="1"/>
          </p:cNvCxnSpPr>
          <p:nvPr/>
        </p:nvCxnSpPr>
        <p:spPr>
          <a:xfrm rot="16200000" flipH="1">
            <a:off x="8050518" y="5477045"/>
            <a:ext cx="243077" cy="187783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꺾인 연결선[E] 248">
            <a:extLst>
              <a:ext uri="{FF2B5EF4-FFF2-40B4-BE49-F238E27FC236}">
                <a16:creationId xmlns:a16="http://schemas.microsoft.com/office/drawing/2014/main" id="{861E0001-F195-BB4A-8355-E4729336C217}"/>
              </a:ext>
            </a:extLst>
          </p:cNvPr>
          <p:cNvCxnSpPr>
            <a:cxnSpLocks/>
            <a:stCxn id="235" idx="0"/>
            <a:endCxn id="236" idx="1"/>
          </p:cNvCxnSpPr>
          <p:nvPr/>
        </p:nvCxnSpPr>
        <p:spPr>
          <a:xfrm rot="5400000" flipH="1" flipV="1">
            <a:off x="8674156" y="5261881"/>
            <a:ext cx="234243" cy="350218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꺾인 연결선[E] 251">
            <a:extLst>
              <a:ext uri="{FF2B5EF4-FFF2-40B4-BE49-F238E27FC236}">
                <a16:creationId xmlns:a16="http://schemas.microsoft.com/office/drawing/2014/main" id="{0D080099-873B-0A4E-A403-16AE9A05D50F}"/>
              </a:ext>
            </a:extLst>
          </p:cNvPr>
          <p:cNvCxnSpPr>
            <a:cxnSpLocks/>
            <a:stCxn id="236" idx="3"/>
            <a:endCxn id="237" idx="0"/>
          </p:cNvCxnSpPr>
          <p:nvPr/>
        </p:nvCxnSpPr>
        <p:spPr>
          <a:xfrm>
            <a:off x="9947083" y="5319868"/>
            <a:ext cx="464358" cy="234243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꺾인 연결선[E] 254">
            <a:extLst>
              <a:ext uri="{FF2B5EF4-FFF2-40B4-BE49-F238E27FC236}">
                <a16:creationId xmlns:a16="http://schemas.microsoft.com/office/drawing/2014/main" id="{D9F3E4D5-5F5C-C54F-B257-3356D3D1604B}"/>
              </a:ext>
            </a:extLst>
          </p:cNvPr>
          <p:cNvCxnSpPr>
            <a:cxnSpLocks/>
            <a:stCxn id="237" idx="2"/>
            <a:endCxn id="238" idx="3"/>
          </p:cNvCxnSpPr>
          <p:nvPr/>
        </p:nvCxnSpPr>
        <p:spPr>
          <a:xfrm rot="5400000">
            <a:off x="10064604" y="5713320"/>
            <a:ext cx="229317" cy="464358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꺾인 연결선[E] 257">
            <a:extLst>
              <a:ext uri="{FF2B5EF4-FFF2-40B4-BE49-F238E27FC236}">
                <a16:creationId xmlns:a16="http://schemas.microsoft.com/office/drawing/2014/main" id="{2F9AE505-E40E-6449-9B67-C603D81999EC}"/>
              </a:ext>
            </a:extLst>
          </p:cNvPr>
          <p:cNvCxnSpPr>
            <a:cxnSpLocks/>
            <a:stCxn id="238" idx="1"/>
            <a:endCxn id="235" idx="2"/>
          </p:cNvCxnSpPr>
          <p:nvPr/>
        </p:nvCxnSpPr>
        <p:spPr>
          <a:xfrm rot="10800000">
            <a:off x="8616168" y="5830842"/>
            <a:ext cx="350218" cy="229317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원통[C] 261">
            <a:extLst>
              <a:ext uri="{FF2B5EF4-FFF2-40B4-BE49-F238E27FC236}">
                <a16:creationId xmlns:a16="http://schemas.microsoft.com/office/drawing/2014/main" id="{E71BF5E3-713F-A244-AD48-2C6E190FE989}"/>
              </a:ext>
            </a:extLst>
          </p:cNvPr>
          <p:cNvSpPr/>
          <p:nvPr/>
        </p:nvSpPr>
        <p:spPr>
          <a:xfrm>
            <a:off x="11081022" y="3328711"/>
            <a:ext cx="308409" cy="2035634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8614BE19-517E-814B-B59F-DB7F270319D1}"/>
              </a:ext>
            </a:extLst>
          </p:cNvPr>
          <p:cNvSpPr/>
          <p:nvPr/>
        </p:nvSpPr>
        <p:spPr>
          <a:xfrm>
            <a:off x="11108610" y="3908425"/>
            <a:ext cx="264568" cy="270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6" name="직선 연결선[R] 265">
            <a:extLst>
              <a:ext uri="{FF2B5EF4-FFF2-40B4-BE49-F238E27FC236}">
                <a16:creationId xmlns:a16="http://schemas.microsoft.com/office/drawing/2014/main" id="{BBDF39C0-5D7F-6349-9EF3-47A4C7D44AD6}"/>
              </a:ext>
            </a:extLst>
          </p:cNvPr>
          <p:cNvCxnSpPr/>
          <p:nvPr/>
        </p:nvCxnSpPr>
        <p:spPr>
          <a:xfrm>
            <a:off x="11172055" y="3977377"/>
            <a:ext cx="104789" cy="624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[R] 266">
            <a:extLst>
              <a:ext uri="{FF2B5EF4-FFF2-40B4-BE49-F238E27FC236}">
                <a16:creationId xmlns:a16="http://schemas.microsoft.com/office/drawing/2014/main" id="{5E88806D-2689-874C-A4C3-6EE344A1CE75}"/>
              </a:ext>
            </a:extLst>
          </p:cNvPr>
          <p:cNvCxnSpPr>
            <a:cxnSpLocks/>
          </p:cNvCxnSpPr>
          <p:nvPr/>
        </p:nvCxnSpPr>
        <p:spPr>
          <a:xfrm flipH="1">
            <a:off x="11172055" y="4033767"/>
            <a:ext cx="104790" cy="492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[R] 267">
            <a:extLst>
              <a:ext uri="{FF2B5EF4-FFF2-40B4-BE49-F238E27FC236}">
                <a16:creationId xmlns:a16="http://schemas.microsoft.com/office/drawing/2014/main" id="{AA6F227F-A4C2-B843-AC1C-3F66ED711A36}"/>
              </a:ext>
            </a:extLst>
          </p:cNvPr>
          <p:cNvCxnSpPr>
            <a:cxnSpLocks/>
          </p:cNvCxnSpPr>
          <p:nvPr/>
        </p:nvCxnSpPr>
        <p:spPr>
          <a:xfrm>
            <a:off x="11247259" y="4088342"/>
            <a:ext cx="671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6E784DF8-EF13-9048-8445-9D50DE06DB88}"/>
              </a:ext>
            </a:extLst>
          </p:cNvPr>
          <p:cNvSpPr/>
          <p:nvPr/>
        </p:nvSpPr>
        <p:spPr>
          <a:xfrm>
            <a:off x="11102828" y="3548283"/>
            <a:ext cx="264568" cy="270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3A7D9B33-D366-F54B-BF91-EFA13CA92B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375" t="28314" r="14573" b="28462"/>
          <a:stretch/>
        </p:blipFill>
        <p:spPr>
          <a:xfrm>
            <a:off x="11138346" y="3619416"/>
            <a:ext cx="210475" cy="128039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A2DB33C8-6B79-3443-B61B-588B03BBB9DE}"/>
              </a:ext>
            </a:extLst>
          </p:cNvPr>
          <p:cNvSpPr txBox="1"/>
          <p:nvPr/>
        </p:nvSpPr>
        <p:spPr>
          <a:xfrm rot="5400000" flipH="1">
            <a:off x="10622782" y="4591538"/>
            <a:ext cx="1241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latin typeface="+mn-ea"/>
              </a:rPr>
              <a:t>Commit &amp; Push</a:t>
            </a:r>
            <a:endParaRPr kumimoji="1" lang="ko-KR" altLang="en-US" sz="900" b="1" dirty="0">
              <a:latin typeface="+mn-ea"/>
            </a:endParaRPr>
          </a:p>
        </p:txBody>
      </p:sp>
      <p:cxnSp>
        <p:nvCxnSpPr>
          <p:cNvPr id="252" name="꺾인 연결선[E] 271">
            <a:extLst>
              <a:ext uri="{FF2B5EF4-FFF2-40B4-BE49-F238E27FC236}">
                <a16:creationId xmlns:a16="http://schemas.microsoft.com/office/drawing/2014/main" id="{228557C8-7DCD-2942-8DC1-B80D64DACC79}"/>
              </a:ext>
            </a:extLst>
          </p:cNvPr>
          <p:cNvCxnSpPr>
            <a:cxnSpLocks/>
            <a:stCxn id="209" idx="3"/>
            <a:endCxn id="244" idx="1"/>
          </p:cNvCxnSpPr>
          <p:nvPr/>
        </p:nvCxnSpPr>
        <p:spPr>
          <a:xfrm>
            <a:off x="10917507" y="3128220"/>
            <a:ext cx="317720" cy="200491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꺾인 연결선[E] 275">
            <a:extLst>
              <a:ext uri="{FF2B5EF4-FFF2-40B4-BE49-F238E27FC236}">
                <a16:creationId xmlns:a16="http://schemas.microsoft.com/office/drawing/2014/main" id="{12B9327E-1924-9C4B-B94E-FE0FB2C48EFE}"/>
              </a:ext>
            </a:extLst>
          </p:cNvPr>
          <p:cNvCxnSpPr>
            <a:cxnSpLocks/>
            <a:stCxn id="211" idx="3"/>
            <a:endCxn id="244" idx="2"/>
          </p:cNvCxnSpPr>
          <p:nvPr/>
        </p:nvCxnSpPr>
        <p:spPr>
          <a:xfrm>
            <a:off x="10913395" y="3904878"/>
            <a:ext cx="167627" cy="441650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[E] 278">
            <a:extLst>
              <a:ext uri="{FF2B5EF4-FFF2-40B4-BE49-F238E27FC236}">
                <a16:creationId xmlns:a16="http://schemas.microsoft.com/office/drawing/2014/main" id="{0D3DB68E-D493-6145-9E3C-936F9825F472}"/>
              </a:ext>
            </a:extLst>
          </p:cNvPr>
          <p:cNvCxnSpPr>
            <a:cxnSpLocks/>
            <a:stCxn id="222" idx="3"/>
            <a:endCxn id="244" idx="2"/>
          </p:cNvCxnSpPr>
          <p:nvPr/>
        </p:nvCxnSpPr>
        <p:spPr>
          <a:xfrm flipV="1">
            <a:off x="10913395" y="4346528"/>
            <a:ext cx="167627" cy="33037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[E] 281">
            <a:extLst>
              <a:ext uri="{FF2B5EF4-FFF2-40B4-BE49-F238E27FC236}">
                <a16:creationId xmlns:a16="http://schemas.microsoft.com/office/drawing/2014/main" id="{299CEC2D-5283-3D47-AC6C-F6F3720C264D}"/>
              </a:ext>
            </a:extLst>
          </p:cNvPr>
          <p:cNvCxnSpPr>
            <a:cxnSpLocks/>
            <a:stCxn id="228" idx="3"/>
            <a:endCxn id="244" idx="3"/>
          </p:cNvCxnSpPr>
          <p:nvPr/>
        </p:nvCxnSpPr>
        <p:spPr>
          <a:xfrm flipV="1">
            <a:off x="10913395" y="5364345"/>
            <a:ext cx="321832" cy="325361"/>
          </a:xfrm>
          <a:prstGeom prst="bentConnector2">
            <a:avLst/>
          </a:prstGeom>
          <a:ln>
            <a:solidFill>
              <a:schemeClr val="tx2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[E] 284">
            <a:extLst>
              <a:ext uri="{FF2B5EF4-FFF2-40B4-BE49-F238E27FC236}">
                <a16:creationId xmlns:a16="http://schemas.microsoft.com/office/drawing/2014/main" id="{C1CB32DE-A99E-E646-BA45-BFF7D7DEA54D}"/>
              </a:ext>
            </a:extLst>
          </p:cNvPr>
          <p:cNvCxnSpPr>
            <a:cxnSpLocks/>
            <a:stCxn id="182" idx="1"/>
            <a:endCxn id="181" idx="1"/>
          </p:cNvCxnSpPr>
          <p:nvPr/>
        </p:nvCxnSpPr>
        <p:spPr>
          <a:xfrm rot="10800000">
            <a:off x="2759074" y="4108226"/>
            <a:ext cx="700865" cy="518609"/>
          </a:xfrm>
          <a:prstGeom prst="bentConnector3">
            <a:avLst>
              <a:gd name="adj1" fmla="val 1201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4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>
            <a:extLst>
              <a:ext uri="{FF2B5EF4-FFF2-40B4-BE49-F238E27FC236}">
                <a16:creationId xmlns:a16="http://schemas.microsoft.com/office/drawing/2014/main" id="{869E1930-D499-2C4A-B1D1-1CD80C4ABDE9}"/>
              </a:ext>
            </a:extLst>
          </p:cNvPr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35;p23">
            <a:extLst>
              <a:ext uri="{FF2B5EF4-FFF2-40B4-BE49-F238E27FC236}">
                <a16:creationId xmlns:a16="http://schemas.microsoft.com/office/drawing/2014/main" id="{0B7BA5E9-5EDA-F641-BFEC-4C553ECC4F21}"/>
              </a:ext>
            </a:extLst>
          </p:cNvPr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3.4 </a:t>
            </a:r>
            <a:r>
              <a:rPr lang="ko-KR" altLang="en-US" sz="2000" dirty="0" err="1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빌드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&amp;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테스트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 Process</a:t>
            </a:r>
          </a:p>
        </p:txBody>
      </p:sp>
      <p:cxnSp>
        <p:nvCxnSpPr>
          <p:cNvPr id="88" name="Google Shape;162;p20">
            <a:extLst>
              <a:ext uri="{FF2B5EF4-FFF2-40B4-BE49-F238E27FC236}">
                <a16:creationId xmlns:a16="http://schemas.microsoft.com/office/drawing/2014/main" id="{869E1930-D499-2C4A-B1D1-1CD80C4ABDE9}"/>
              </a:ext>
            </a:extLst>
          </p:cNvPr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텍스트 개체 틀 60">
            <a:extLst>
              <a:ext uri="{FF2B5EF4-FFF2-40B4-BE49-F238E27FC236}">
                <a16:creationId xmlns:a16="http://schemas.microsoft.com/office/drawing/2014/main" id="{98C7BF20-F997-3F4D-AA36-83F0A46A11B2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구문 오류 점검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정적 분석 그리고 보안분석을 통해 실행 오류나 불필요한 코드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 위배 사항 등을 조치해 완성도를 높이고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테스트는 단위 테스트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정밀 테스트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 테스트 등을 수행하여 가능성 있는 오류를 방지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갈매기형 수장[C] 4">
            <a:extLst>
              <a:ext uri="{FF2B5EF4-FFF2-40B4-BE49-F238E27FC236}">
                <a16:creationId xmlns:a16="http://schemas.microsoft.com/office/drawing/2014/main" id="{C87E59DC-AAB6-0F4B-A146-6DEB3749C21D}"/>
              </a:ext>
            </a:extLst>
          </p:cNvPr>
          <p:cNvSpPr/>
          <p:nvPr/>
        </p:nvSpPr>
        <p:spPr>
          <a:xfrm>
            <a:off x="3249978" y="1745007"/>
            <a:ext cx="1360563" cy="423693"/>
          </a:xfrm>
          <a:prstGeom prst="chevron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AC32E-23F1-8247-96F7-80A85D9BF555}"/>
              </a:ext>
            </a:extLst>
          </p:cNvPr>
          <p:cNvSpPr txBox="1"/>
          <p:nvPr/>
        </p:nvSpPr>
        <p:spPr>
          <a:xfrm flipH="1">
            <a:off x="3521942" y="1834489"/>
            <a:ext cx="945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빌드</a:t>
            </a:r>
          </a:p>
        </p:txBody>
      </p:sp>
      <p:sp>
        <p:nvSpPr>
          <p:cNvPr id="93" name="갈매기형 수장[C] 6">
            <a:extLst>
              <a:ext uri="{FF2B5EF4-FFF2-40B4-BE49-F238E27FC236}">
                <a16:creationId xmlns:a16="http://schemas.microsoft.com/office/drawing/2014/main" id="{83B3C78B-D67F-E44C-9B80-0FEA2239CEE1}"/>
              </a:ext>
            </a:extLst>
          </p:cNvPr>
          <p:cNvSpPr/>
          <p:nvPr/>
        </p:nvSpPr>
        <p:spPr>
          <a:xfrm>
            <a:off x="4693806" y="1745007"/>
            <a:ext cx="1304430" cy="423693"/>
          </a:xfrm>
          <a:prstGeom prst="chevron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4" name="갈매기형 수장[C] 7">
            <a:extLst>
              <a:ext uri="{FF2B5EF4-FFF2-40B4-BE49-F238E27FC236}">
                <a16:creationId xmlns:a16="http://schemas.microsoft.com/office/drawing/2014/main" id="{EB7E4887-9035-2942-BBE0-FBB5C5C7ECBC}"/>
              </a:ext>
            </a:extLst>
          </p:cNvPr>
          <p:cNvSpPr/>
          <p:nvPr/>
        </p:nvSpPr>
        <p:spPr>
          <a:xfrm>
            <a:off x="6081501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944F0D3-0D14-C946-9ACE-62A4222B9E26}"/>
              </a:ext>
            </a:extLst>
          </p:cNvPr>
          <p:cNvSpPr txBox="1"/>
          <p:nvPr/>
        </p:nvSpPr>
        <p:spPr>
          <a:xfrm flipH="1">
            <a:off x="630446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latin typeface="+mn-ea"/>
              </a:rPr>
              <a:t>Release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6" name="갈매기형 수장[C] 9">
            <a:extLst>
              <a:ext uri="{FF2B5EF4-FFF2-40B4-BE49-F238E27FC236}">
                <a16:creationId xmlns:a16="http://schemas.microsoft.com/office/drawing/2014/main" id="{F4F002BA-8206-7140-9D05-D9238449B06F}"/>
              </a:ext>
            </a:extLst>
          </p:cNvPr>
          <p:cNvSpPr/>
          <p:nvPr/>
        </p:nvSpPr>
        <p:spPr>
          <a:xfrm>
            <a:off x="7469196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B200A25-EEEB-614C-A31C-1CD4872F0C77}"/>
              </a:ext>
            </a:extLst>
          </p:cNvPr>
          <p:cNvSpPr txBox="1"/>
          <p:nvPr/>
        </p:nvSpPr>
        <p:spPr>
          <a:xfrm flipH="1">
            <a:off x="772484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배포</a:t>
            </a:r>
          </a:p>
        </p:txBody>
      </p:sp>
      <p:sp>
        <p:nvSpPr>
          <p:cNvPr id="98" name="갈매기형 수장[C] 11">
            <a:extLst>
              <a:ext uri="{FF2B5EF4-FFF2-40B4-BE49-F238E27FC236}">
                <a16:creationId xmlns:a16="http://schemas.microsoft.com/office/drawing/2014/main" id="{4D8EF9F7-A075-5940-A2B2-DD09452F9487}"/>
              </a:ext>
            </a:extLst>
          </p:cNvPr>
          <p:cNvSpPr/>
          <p:nvPr/>
        </p:nvSpPr>
        <p:spPr>
          <a:xfrm>
            <a:off x="8856891" y="1745007"/>
            <a:ext cx="1223402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F8E6C8-A1BE-6E45-B300-C944719B8B78}"/>
              </a:ext>
            </a:extLst>
          </p:cNvPr>
          <p:cNvSpPr txBox="1"/>
          <p:nvPr/>
        </p:nvSpPr>
        <p:spPr>
          <a:xfrm flipH="1">
            <a:off x="9145221" y="1834489"/>
            <a:ext cx="747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운영</a:t>
            </a:r>
          </a:p>
        </p:txBody>
      </p:sp>
      <p:sp>
        <p:nvSpPr>
          <p:cNvPr id="100" name="갈매기형 수장[C] 13">
            <a:extLst>
              <a:ext uri="{FF2B5EF4-FFF2-40B4-BE49-F238E27FC236}">
                <a16:creationId xmlns:a16="http://schemas.microsoft.com/office/drawing/2014/main" id="{8157A613-BE49-0A46-841B-7490EA9D5CF0}"/>
              </a:ext>
            </a:extLst>
          </p:cNvPr>
          <p:cNvSpPr/>
          <p:nvPr/>
        </p:nvSpPr>
        <p:spPr>
          <a:xfrm>
            <a:off x="10163560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C7D6747-B74E-8D48-A35F-2F72DE101391}"/>
              </a:ext>
            </a:extLst>
          </p:cNvPr>
          <p:cNvSpPr txBox="1"/>
          <p:nvPr/>
        </p:nvSpPr>
        <p:spPr>
          <a:xfrm flipH="1">
            <a:off x="10384032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모니터링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0A09FB-E2F5-6F4B-A9D0-1F44170FCE91}"/>
              </a:ext>
            </a:extLst>
          </p:cNvPr>
          <p:cNvSpPr txBox="1"/>
          <p:nvPr/>
        </p:nvSpPr>
        <p:spPr>
          <a:xfrm flipH="1">
            <a:off x="4959076" y="1834489"/>
            <a:ext cx="8542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테스트</a:t>
            </a:r>
          </a:p>
        </p:txBody>
      </p:sp>
      <p:sp>
        <p:nvSpPr>
          <p:cNvPr id="103" name="AutoShape 274">
            <a:extLst>
              <a:ext uri="{FF2B5EF4-FFF2-40B4-BE49-F238E27FC236}">
                <a16:creationId xmlns:a16="http://schemas.microsoft.com/office/drawing/2014/main" id="{CE93D156-F1B1-384C-9CCA-394E8D59C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14" y="2407834"/>
            <a:ext cx="1510452" cy="4144040"/>
          </a:xfrm>
          <a:prstGeom prst="roundRect">
            <a:avLst>
              <a:gd name="adj" fmla="val 2236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" name="양쪽 모서리가 둥근 사각형 103">
            <a:extLst>
              <a:ext uri="{FF2B5EF4-FFF2-40B4-BE49-F238E27FC236}">
                <a16:creationId xmlns:a16="http://schemas.microsoft.com/office/drawing/2014/main" id="{270D76C1-E2D0-A345-80D8-25D1DCE8ABB9}"/>
              </a:ext>
            </a:extLst>
          </p:cNvPr>
          <p:cNvSpPr/>
          <p:nvPr/>
        </p:nvSpPr>
        <p:spPr>
          <a:xfrm>
            <a:off x="771788" y="2287694"/>
            <a:ext cx="1512878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플랫폼 엔지니어링</a:t>
            </a:r>
            <a:r>
              <a:rPr lang="en-US" altLang="ko-KR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조직</a:t>
            </a:r>
            <a:endParaRPr lang="ko-KR" altLang="ko-KR" sz="1000" b="1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05" name="AutoShape 274">
            <a:extLst>
              <a:ext uri="{FF2B5EF4-FFF2-40B4-BE49-F238E27FC236}">
                <a16:creationId xmlns:a16="http://schemas.microsoft.com/office/drawing/2014/main" id="{B7ECC920-E9F6-3A47-9542-51C0CACA6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0" y="2407833"/>
            <a:ext cx="9080391" cy="4144041"/>
          </a:xfrm>
          <a:prstGeom prst="roundRect">
            <a:avLst>
              <a:gd name="adj" fmla="val 127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양쪽 모서리가 둥근 사각형 105">
            <a:extLst>
              <a:ext uri="{FF2B5EF4-FFF2-40B4-BE49-F238E27FC236}">
                <a16:creationId xmlns:a16="http://schemas.microsoft.com/office/drawing/2014/main" id="{FF1FFC42-4249-9748-8055-A55F5FAD0427}"/>
              </a:ext>
            </a:extLst>
          </p:cNvPr>
          <p:cNvSpPr/>
          <p:nvPr/>
        </p:nvSpPr>
        <p:spPr>
          <a:xfrm>
            <a:off x="2378840" y="2287694"/>
            <a:ext cx="9090405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CI/CD </a:t>
            </a:r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파이프라인 중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 </a:t>
            </a:r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</a:t>
            </a:r>
            <a:endParaRPr lang="ko-KR" altLang="ko-KR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갈매기형 수장[C] 80">
            <a:extLst>
              <a:ext uri="{FF2B5EF4-FFF2-40B4-BE49-F238E27FC236}">
                <a16:creationId xmlns:a16="http://schemas.microsoft.com/office/drawing/2014/main" id="{11E040F6-BAD4-8645-AFBC-C19356F2506B}"/>
              </a:ext>
            </a:extLst>
          </p:cNvPr>
          <p:cNvSpPr/>
          <p:nvPr/>
        </p:nvSpPr>
        <p:spPr>
          <a:xfrm>
            <a:off x="1937833" y="1750197"/>
            <a:ext cx="124941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08" name="오각형[P] 81">
            <a:extLst>
              <a:ext uri="{FF2B5EF4-FFF2-40B4-BE49-F238E27FC236}">
                <a16:creationId xmlns:a16="http://schemas.microsoft.com/office/drawing/2014/main" id="{5A3C71DB-122B-714B-AEAF-EC998D605FD5}"/>
              </a:ext>
            </a:extLst>
          </p:cNvPr>
          <p:cNvSpPr/>
          <p:nvPr/>
        </p:nvSpPr>
        <p:spPr>
          <a:xfrm>
            <a:off x="771786" y="1750282"/>
            <a:ext cx="1062250" cy="418289"/>
          </a:xfrm>
          <a:prstGeom prst="homePlat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E23E22C-A019-5141-BE19-6C53F7CBC579}"/>
              </a:ext>
            </a:extLst>
          </p:cNvPr>
          <p:cNvSpPr txBox="1"/>
          <p:nvPr/>
        </p:nvSpPr>
        <p:spPr>
          <a:xfrm flipH="1">
            <a:off x="768211" y="1859596"/>
            <a:ext cx="86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계획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A10A46-F660-C34F-A702-D82A63943188}"/>
              </a:ext>
            </a:extLst>
          </p:cNvPr>
          <p:cNvSpPr txBox="1"/>
          <p:nvPr/>
        </p:nvSpPr>
        <p:spPr>
          <a:xfrm flipH="1">
            <a:off x="2143837" y="1849653"/>
            <a:ext cx="86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개발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118441C-6938-0F47-BA66-CDBF1C5CCDBD}"/>
              </a:ext>
            </a:extLst>
          </p:cNvPr>
          <p:cNvGrpSpPr/>
          <p:nvPr/>
        </p:nvGrpSpPr>
        <p:grpSpPr>
          <a:xfrm>
            <a:off x="1557299" y="5807257"/>
            <a:ext cx="562827" cy="448960"/>
            <a:chOff x="385175" y="2286916"/>
            <a:chExt cx="562827" cy="448960"/>
          </a:xfrm>
        </p:grpSpPr>
        <p:sp>
          <p:nvSpPr>
            <p:cNvPr id="112" name="Rounded Rectangle 9">
              <a:extLst>
                <a:ext uri="{FF2B5EF4-FFF2-40B4-BE49-F238E27FC236}">
                  <a16:creationId xmlns:a16="http://schemas.microsoft.com/office/drawing/2014/main" id="{FEC060D4-5775-9B47-B258-C5A7D6C49B4E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3" name="Rounded Rectangle 24">
              <a:extLst>
                <a:ext uri="{FF2B5EF4-FFF2-40B4-BE49-F238E27FC236}">
                  <a16:creationId xmlns:a16="http://schemas.microsoft.com/office/drawing/2014/main" id="{DC6D3401-0172-D542-9AD4-73ADAC66A281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14" name="Picture 2">
              <a:extLst>
                <a:ext uri="{FF2B5EF4-FFF2-40B4-BE49-F238E27FC236}">
                  <a16:creationId xmlns:a16="http://schemas.microsoft.com/office/drawing/2014/main" id="{32D78FCC-DB14-984F-9F53-DC1295AF3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 49" descr="Corporate-Data-Center.png">
              <a:extLst>
                <a:ext uri="{FF2B5EF4-FFF2-40B4-BE49-F238E27FC236}">
                  <a16:creationId xmlns:a16="http://schemas.microsoft.com/office/drawing/2014/main" id="{FB707F55-74B7-224D-961A-209DCA172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64BD294-02BC-364D-8340-1A28BF39F637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DA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672D0B4-79E0-FF43-968F-1C768AF64E9B}"/>
              </a:ext>
            </a:extLst>
          </p:cNvPr>
          <p:cNvGrpSpPr/>
          <p:nvPr/>
        </p:nvGrpSpPr>
        <p:grpSpPr>
          <a:xfrm>
            <a:off x="1556771" y="5286057"/>
            <a:ext cx="562827" cy="448960"/>
            <a:chOff x="385175" y="2286916"/>
            <a:chExt cx="562827" cy="448960"/>
          </a:xfrm>
        </p:grpSpPr>
        <p:sp>
          <p:nvSpPr>
            <p:cNvPr id="118" name="Rounded Rectangle 9">
              <a:extLst>
                <a:ext uri="{FF2B5EF4-FFF2-40B4-BE49-F238E27FC236}">
                  <a16:creationId xmlns:a16="http://schemas.microsoft.com/office/drawing/2014/main" id="{220C3371-6526-574F-BBDD-4FC5D51C1F95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9" name="Rounded Rectangle 24">
              <a:extLst>
                <a:ext uri="{FF2B5EF4-FFF2-40B4-BE49-F238E27FC236}">
                  <a16:creationId xmlns:a16="http://schemas.microsoft.com/office/drawing/2014/main" id="{53D4D0FE-1ABB-5541-84BA-AC898E405F3B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58D460F4-7EB2-7647-8330-1DDD2C8A4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49" descr="Corporate-Data-Center.png">
              <a:extLst>
                <a:ext uri="{FF2B5EF4-FFF2-40B4-BE49-F238E27FC236}">
                  <a16:creationId xmlns:a16="http://schemas.microsoft.com/office/drawing/2014/main" id="{B5A7D96E-2DEB-1543-AED5-0D863D29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570DE60-C0A8-4F49-8ADA-39AA66FE552D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아키텍트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4044191-6BD4-104D-BE6B-9D2B28B3A80E}"/>
              </a:ext>
            </a:extLst>
          </p:cNvPr>
          <p:cNvGrpSpPr/>
          <p:nvPr/>
        </p:nvGrpSpPr>
        <p:grpSpPr>
          <a:xfrm>
            <a:off x="1556771" y="2635496"/>
            <a:ext cx="562827" cy="448960"/>
            <a:chOff x="385175" y="2286916"/>
            <a:chExt cx="562827" cy="448960"/>
          </a:xfrm>
        </p:grpSpPr>
        <p:sp>
          <p:nvSpPr>
            <p:cNvPr id="124" name="Rounded Rectangle 9">
              <a:extLst>
                <a:ext uri="{FF2B5EF4-FFF2-40B4-BE49-F238E27FC236}">
                  <a16:creationId xmlns:a16="http://schemas.microsoft.com/office/drawing/2014/main" id="{9D89B68A-50B1-5045-8765-C46466C09D6C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25" name="Rounded Rectangle 24">
              <a:extLst>
                <a:ext uri="{FF2B5EF4-FFF2-40B4-BE49-F238E27FC236}">
                  <a16:creationId xmlns:a16="http://schemas.microsoft.com/office/drawing/2014/main" id="{0B52E068-BA70-D647-ACE4-FDC79324D024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26" name="Picture 2">
              <a:extLst>
                <a:ext uri="{FF2B5EF4-FFF2-40B4-BE49-F238E27FC236}">
                  <a16:creationId xmlns:a16="http://schemas.microsoft.com/office/drawing/2014/main" id="{26CED1C4-8CC1-D94B-AB92-063AB8CD1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49" descr="Corporate-Data-Center.png">
              <a:extLst>
                <a:ext uri="{FF2B5EF4-FFF2-40B4-BE49-F238E27FC236}">
                  <a16:creationId xmlns:a16="http://schemas.microsoft.com/office/drawing/2014/main" id="{7F095A9D-4972-1C45-8343-DBA9D6FF9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B756A9-E773-F34E-AE07-DBDEA7ED03EA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PM, PMO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2793B81-DD0F-1646-B385-45841769BB17}"/>
              </a:ext>
            </a:extLst>
          </p:cNvPr>
          <p:cNvGrpSpPr/>
          <p:nvPr/>
        </p:nvGrpSpPr>
        <p:grpSpPr>
          <a:xfrm>
            <a:off x="1556771" y="3164385"/>
            <a:ext cx="562827" cy="448960"/>
            <a:chOff x="385175" y="2286916"/>
            <a:chExt cx="562827" cy="448960"/>
          </a:xfrm>
        </p:grpSpPr>
        <p:sp>
          <p:nvSpPr>
            <p:cNvPr id="130" name="Rounded Rectangle 9">
              <a:extLst>
                <a:ext uri="{FF2B5EF4-FFF2-40B4-BE49-F238E27FC236}">
                  <a16:creationId xmlns:a16="http://schemas.microsoft.com/office/drawing/2014/main" id="{9B428567-2DAD-5747-A1DA-83998F0A3CB5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31" name="Rounded Rectangle 24">
              <a:extLst>
                <a:ext uri="{FF2B5EF4-FFF2-40B4-BE49-F238E27FC236}">
                  <a16:creationId xmlns:a16="http://schemas.microsoft.com/office/drawing/2014/main" id="{5709B7BC-9F2D-004E-9B61-442A0C186C82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32" name="Picture 2">
              <a:extLst>
                <a:ext uri="{FF2B5EF4-FFF2-40B4-BE49-F238E27FC236}">
                  <a16:creationId xmlns:a16="http://schemas.microsoft.com/office/drawing/2014/main" id="{AE65CF76-7756-A54E-B140-8FCD3FF79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" name="Picture 49" descr="Corporate-Data-Center.png">
              <a:extLst>
                <a:ext uri="{FF2B5EF4-FFF2-40B4-BE49-F238E27FC236}">
                  <a16:creationId xmlns:a16="http://schemas.microsoft.com/office/drawing/2014/main" id="{08EF65E0-74BA-AE40-950E-AB5D4AA68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7836900-4A30-2A4B-A30E-6669CB2F323F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기획자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618DCC9-88B4-364B-9351-15B1C5DE0BF5}"/>
              </a:ext>
            </a:extLst>
          </p:cNvPr>
          <p:cNvGrpSpPr/>
          <p:nvPr/>
        </p:nvGrpSpPr>
        <p:grpSpPr>
          <a:xfrm>
            <a:off x="1556771" y="3693274"/>
            <a:ext cx="562827" cy="448960"/>
            <a:chOff x="385175" y="2286916"/>
            <a:chExt cx="562827" cy="448960"/>
          </a:xfrm>
        </p:grpSpPr>
        <p:sp>
          <p:nvSpPr>
            <p:cNvPr id="136" name="Rounded Rectangle 9">
              <a:extLst>
                <a:ext uri="{FF2B5EF4-FFF2-40B4-BE49-F238E27FC236}">
                  <a16:creationId xmlns:a16="http://schemas.microsoft.com/office/drawing/2014/main" id="{2ECD710A-91BE-6048-9437-4B00DD855E84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37" name="Rounded Rectangle 24">
              <a:extLst>
                <a:ext uri="{FF2B5EF4-FFF2-40B4-BE49-F238E27FC236}">
                  <a16:creationId xmlns:a16="http://schemas.microsoft.com/office/drawing/2014/main" id="{1F38C14A-8DAE-664C-8DA0-9AEF89758EB6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38" name="Picture 2">
              <a:extLst>
                <a:ext uri="{FF2B5EF4-FFF2-40B4-BE49-F238E27FC236}">
                  <a16:creationId xmlns:a16="http://schemas.microsoft.com/office/drawing/2014/main" id="{FFEBA9E0-1F7B-6E4A-8E85-EADFEBF8B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49" descr="Corporate-Data-Center.png">
              <a:extLst>
                <a:ext uri="{FF2B5EF4-FFF2-40B4-BE49-F238E27FC236}">
                  <a16:creationId xmlns:a16="http://schemas.microsoft.com/office/drawing/2014/main" id="{9200D016-4DA7-4C44-B10C-5CB00E475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A252935-61C7-F44B-B764-69ACA2C81DC1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디자이너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BED5CE6-341E-3046-BE8F-314C5F2F92B9}"/>
              </a:ext>
            </a:extLst>
          </p:cNvPr>
          <p:cNvGrpSpPr/>
          <p:nvPr/>
        </p:nvGrpSpPr>
        <p:grpSpPr>
          <a:xfrm>
            <a:off x="1556771" y="4222163"/>
            <a:ext cx="562827" cy="448960"/>
            <a:chOff x="385175" y="2286916"/>
            <a:chExt cx="562827" cy="448960"/>
          </a:xfrm>
        </p:grpSpPr>
        <p:sp>
          <p:nvSpPr>
            <p:cNvPr id="142" name="Rounded Rectangle 9">
              <a:extLst>
                <a:ext uri="{FF2B5EF4-FFF2-40B4-BE49-F238E27FC236}">
                  <a16:creationId xmlns:a16="http://schemas.microsoft.com/office/drawing/2014/main" id="{DD828887-7562-8F4F-9264-05F80827EDDC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3" name="Rounded Rectangle 24">
              <a:extLst>
                <a:ext uri="{FF2B5EF4-FFF2-40B4-BE49-F238E27FC236}">
                  <a16:creationId xmlns:a16="http://schemas.microsoft.com/office/drawing/2014/main" id="{DBFEDC45-9A07-A743-BEE1-701319A25D53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44" name="Picture 2">
              <a:extLst>
                <a:ext uri="{FF2B5EF4-FFF2-40B4-BE49-F238E27FC236}">
                  <a16:creationId xmlns:a16="http://schemas.microsoft.com/office/drawing/2014/main" id="{260AB4D1-D344-5A45-8DD5-60B485179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49" descr="Corporate-Data-Center.png">
              <a:extLst>
                <a:ext uri="{FF2B5EF4-FFF2-40B4-BE49-F238E27FC236}">
                  <a16:creationId xmlns:a16="http://schemas.microsoft.com/office/drawing/2014/main" id="{AAC32764-9885-4B4E-9D8D-5707164B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D7482F6-CBEB-D348-8A47-7F5DDEEA3025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퍼블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F948B788-27CC-2A47-AE89-BACF63168D3C}"/>
              </a:ext>
            </a:extLst>
          </p:cNvPr>
          <p:cNvGrpSpPr/>
          <p:nvPr/>
        </p:nvGrpSpPr>
        <p:grpSpPr>
          <a:xfrm>
            <a:off x="1556771" y="4751053"/>
            <a:ext cx="562827" cy="448960"/>
            <a:chOff x="385175" y="2286916"/>
            <a:chExt cx="562827" cy="448960"/>
          </a:xfrm>
        </p:grpSpPr>
        <p:sp>
          <p:nvSpPr>
            <p:cNvPr id="148" name="Rounded Rectangle 9">
              <a:extLst>
                <a:ext uri="{FF2B5EF4-FFF2-40B4-BE49-F238E27FC236}">
                  <a16:creationId xmlns:a16="http://schemas.microsoft.com/office/drawing/2014/main" id="{BC2721BC-42F0-BD4F-9371-F2A5354EAC3F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9" name="Rounded Rectangle 24">
              <a:extLst>
                <a:ext uri="{FF2B5EF4-FFF2-40B4-BE49-F238E27FC236}">
                  <a16:creationId xmlns:a16="http://schemas.microsoft.com/office/drawing/2014/main" id="{E48FD8F5-A64A-B247-8B5E-44A82E65A251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50" name="Picture 2">
              <a:extLst>
                <a:ext uri="{FF2B5EF4-FFF2-40B4-BE49-F238E27FC236}">
                  <a16:creationId xmlns:a16="http://schemas.microsoft.com/office/drawing/2014/main" id="{963E3288-41F8-7745-A305-CA4D0E3E5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49" descr="Corporate-Data-Center.png">
              <a:extLst>
                <a:ext uri="{FF2B5EF4-FFF2-40B4-BE49-F238E27FC236}">
                  <a16:creationId xmlns:a16="http://schemas.microsoft.com/office/drawing/2014/main" id="{6510F5D6-FE8C-E84F-9DAF-C360EEBDC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78E8CE8-102B-5A47-BE5F-D4FB11FF4E6C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개발자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DA188282-C04A-D642-AEEA-239ADC0219F6}"/>
              </a:ext>
            </a:extLst>
          </p:cNvPr>
          <p:cNvGrpSpPr/>
          <p:nvPr/>
        </p:nvGrpSpPr>
        <p:grpSpPr>
          <a:xfrm>
            <a:off x="813176" y="2654966"/>
            <a:ext cx="562827" cy="448960"/>
            <a:chOff x="385175" y="2286916"/>
            <a:chExt cx="562827" cy="448960"/>
          </a:xfrm>
        </p:grpSpPr>
        <p:sp>
          <p:nvSpPr>
            <p:cNvPr id="154" name="Rounded Rectangle 9">
              <a:extLst>
                <a:ext uri="{FF2B5EF4-FFF2-40B4-BE49-F238E27FC236}">
                  <a16:creationId xmlns:a16="http://schemas.microsoft.com/office/drawing/2014/main" id="{F97426F7-1415-ED49-A13D-79E8E1A5EC8E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55" name="Rounded Rectangle 24">
              <a:extLst>
                <a:ext uri="{FF2B5EF4-FFF2-40B4-BE49-F238E27FC236}">
                  <a16:creationId xmlns:a16="http://schemas.microsoft.com/office/drawing/2014/main" id="{1ED95CC6-16DA-0F48-865F-047B2B14B9A5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56" name="Picture 2">
              <a:extLst>
                <a:ext uri="{FF2B5EF4-FFF2-40B4-BE49-F238E27FC236}">
                  <a16:creationId xmlns:a16="http://schemas.microsoft.com/office/drawing/2014/main" id="{0E2649CF-0823-F743-A023-21F5CEEE2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7" name="Picture 49" descr="Corporate-Data-Center.png">
              <a:extLst>
                <a:ext uri="{FF2B5EF4-FFF2-40B4-BE49-F238E27FC236}">
                  <a16:creationId xmlns:a16="http://schemas.microsoft.com/office/drawing/2014/main" id="{3166A3A9-218C-B74A-A71C-019A5A325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D3F2508-9D3B-084B-A7BC-170793287FE0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연구원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CA99BC91-D8F8-0943-B15B-B8B043674F18}"/>
              </a:ext>
            </a:extLst>
          </p:cNvPr>
          <p:cNvGrpSpPr/>
          <p:nvPr/>
        </p:nvGrpSpPr>
        <p:grpSpPr>
          <a:xfrm>
            <a:off x="813704" y="3173916"/>
            <a:ext cx="562827" cy="448960"/>
            <a:chOff x="385175" y="2286916"/>
            <a:chExt cx="562827" cy="448960"/>
          </a:xfrm>
        </p:grpSpPr>
        <p:sp>
          <p:nvSpPr>
            <p:cNvPr id="160" name="Rounded Rectangle 9">
              <a:extLst>
                <a:ext uri="{FF2B5EF4-FFF2-40B4-BE49-F238E27FC236}">
                  <a16:creationId xmlns:a16="http://schemas.microsoft.com/office/drawing/2014/main" id="{2CECEC69-64B7-3743-93DE-707F6D2F420D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Rounded Rectangle 24">
              <a:extLst>
                <a:ext uri="{FF2B5EF4-FFF2-40B4-BE49-F238E27FC236}">
                  <a16:creationId xmlns:a16="http://schemas.microsoft.com/office/drawing/2014/main" id="{889978B8-2EFC-BC44-A32F-7E269774D415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62" name="Picture 2">
              <a:extLst>
                <a:ext uri="{FF2B5EF4-FFF2-40B4-BE49-F238E27FC236}">
                  <a16:creationId xmlns:a16="http://schemas.microsoft.com/office/drawing/2014/main" id="{5C701334-4BDA-E84C-83D4-7A85717AB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9" descr="Corporate-Data-Center.png">
              <a:extLst>
                <a:ext uri="{FF2B5EF4-FFF2-40B4-BE49-F238E27FC236}">
                  <a16:creationId xmlns:a16="http://schemas.microsoft.com/office/drawing/2014/main" id="{FB9736F7-94C5-A546-9DF7-0B546BD5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7818A3-82E4-2C4D-B4FC-40F19CB59BA1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현업 담당자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06D1F5C-649B-894C-BE1B-1E4257BF3CAD}"/>
              </a:ext>
            </a:extLst>
          </p:cNvPr>
          <p:cNvGrpSpPr/>
          <p:nvPr/>
        </p:nvGrpSpPr>
        <p:grpSpPr>
          <a:xfrm>
            <a:off x="816962" y="3692866"/>
            <a:ext cx="562827" cy="470363"/>
            <a:chOff x="385175" y="2286916"/>
            <a:chExt cx="562827" cy="470363"/>
          </a:xfrm>
        </p:grpSpPr>
        <p:sp>
          <p:nvSpPr>
            <p:cNvPr id="166" name="Rounded Rectangle 9">
              <a:extLst>
                <a:ext uri="{FF2B5EF4-FFF2-40B4-BE49-F238E27FC236}">
                  <a16:creationId xmlns:a16="http://schemas.microsoft.com/office/drawing/2014/main" id="{D9F4FA73-4F97-CD44-AEBC-13F80B48749F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67" name="Rounded Rectangle 24">
              <a:extLst>
                <a:ext uri="{FF2B5EF4-FFF2-40B4-BE49-F238E27FC236}">
                  <a16:creationId xmlns:a16="http://schemas.microsoft.com/office/drawing/2014/main" id="{B7DB0D07-0EC8-E94B-85E9-4449401700B1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68" name="Picture 2">
              <a:extLst>
                <a:ext uri="{FF2B5EF4-FFF2-40B4-BE49-F238E27FC236}">
                  <a16:creationId xmlns:a16="http://schemas.microsoft.com/office/drawing/2014/main" id="{DC4ABA63-21BC-DC41-BE3F-5CF34C5C9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" name="Picture 49" descr="Corporate-Data-Center.png">
              <a:extLst>
                <a:ext uri="{FF2B5EF4-FFF2-40B4-BE49-F238E27FC236}">
                  <a16:creationId xmlns:a16="http://schemas.microsoft.com/office/drawing/2014/main" id="{5CEF500B-F0B7-F24A-8685-ED7DFA8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46683E3-12C0-9E46-9774-FBAA7BBF7F91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엔지니어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22D79863-FE75-FF43-941E-A722B146F63F}"/>
              </a:ext>
            </a:extLst>
          </p:cNvPr>
          <p:cNvGrpSpPr/>
          <p:nvPr/>
        </p:nvGrpSpPr>
        <p:grpSpPr>
          <a:xfrm>
            <a:off x="813704" y="4243067"/>
            <a:ext cx="562827" cy="470363"/>
            <a:chOff x="385175" y="2286916"/>
            <a:chExt cx="562827" cy="470363"/>
          </a:xfrm>
        </p:grpSpPr>
        <p:sp>
          <p:nvSpPr>
            <p:cNvPr id="172" name="Rounded Rectangle 9">
              <a:extLst>
                <a:ext uri="{FF2B5EF4-FFF2-40B4-BE49-F238E27FC236}">
                  <a16:creationId xmlns:a16="http://schemas.microsoft.com/office/drawing/2014/main" id="{70E966ED-FE19-054A-87E7-7C72F0732711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73" name="Rounded Rectangle 24">
              <a:extLst>
                <a:ext uri="{FF2B5EF4-FFF2-40B4-BE49-F238E27FC236}">
                  <a16:creationId xmlns:a16="http://schemas.microsoft.com/office/drawing/2014/main" id="{F86B43A0-482B-F642-9006-141F8DA6FDAF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74" name="Picture 2">
              <a:extLst>
                <a:ext uri="{FF2B5EF4-FFF2-40B4-BE49-F238E27FC236}">
                  <a16:creationId xmlns:a16="http://schemas.microsoft.com/office/drawing/2014/main" id="{FAAA8C8A-7781-8646-873A-64A209B8C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49" descr="Corporate-Data-Center.png">
              <a:extLst>
                <a:ext uri="{FF2B5EF4-FFF2-40B4-BE49-F238E27FC236}">
                  <a16:creationId xmlns:a16="http://schemas.microsoft.com/office/drawing/2014/main" id="{F5E37A1D-1C1C-1C4C-B05D-020979E1D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E83FA1A-27BD-114F-BCBC-25D8BB539B82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과학자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177" name="모서리가 둥근 직사각형 176">
            <a:extLst>
              <a:ext uri="{FF2B5EF4-FFF2-40B4-BE49-F238E27FC236}">
                <a16:creationId xmlns:a16="http://schemas.microsoft.com/office/drawing/2014/main" id="{A289C1D2-9E83-2246-8435-5BA9F5AC548E}"/>
              </a:ext>
            </a:extLst>
          </p:cNvPr>
          <p:cNvSpPr/>
          <p:nvPr/>
        </p:nvSpPr>
        <p:spPr>
          <a:xfrm>
            <a:off x="2504384" y="2638958"/>
            <a:ext cx="1655026" cy="3862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빌드 </a:t>
            </a:r>
            <a:r>
              <a:rPr kumimoji="1" lang="en-US" altLang="ko-KR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테스트 </a:t>
            </a:r>
            <a:r>
              <a:rPr kumimoji="1" lang="en-US" altLang="ko-KR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Workflow </a:t>
            </a:r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예시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1F2A8B7-B2AA-AA4C-9F8F-B5FF03EDD0E4}"/>
              </a:ext>
            </a:extLst>
          </p:cNvPr>
          <p:cNvSpPr/>
          <p:nvPr/>
        </p:nvSpPr>
        <p:spPr>
          <a:xfrm>
            <a:off x="2483582" y="2907211"/>
            <a:ext cx="1675829" cy="35509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E909C726-CEEE-CB43-8FAE-434817597514}"/>
              </a:ext>
            </a:extLst>
          </p:cNvPr>
          <p:cNvSpPr/>
          <p:nvPr/>
        </p:nvSpPr>
        <p:spPr>
          <a:xfrm>
            <a:off x="3016641" y="2942305"/>
            <a:ext cx="216024" cy="216024"/>
          </a:xfrm>
          <a:prstGeom prst="ellipse">
            <a:avLst/>
          </a:prstGeom>
          <a:solidFill>
            <a:schemeClr val="bg2">
              <a:lumMod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90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DB511E84-7273-D24E-876E-9F24DE195FEE}"/>
              </a:ext>
            </a:extLst>
          </p:cNvPr>
          <p:cNvCxnSpPr>
            <a:cxnSpLocks/>
            <a:stCxn id="179" idx="4"/>
            <a:endCxn id="186" idx="0"/>
          </p:cNvCxnSpPr>
          <p:nvPr/>
        </p:nvCxnSpPr>
        <p:spPr>
          <a:xfrm flipH="1">
            <a:off x="3118071" y="3158329"/>
            <a:ext cx="6582" cy="309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084EFE2-4FCE-D24C-88F6-B181B0F73AB4}"/>
              </a:ext>
            </a:extLst>
          </p:cNvPr>
          <p:cNvSpPr/>
          <p:nvPr/>
        </p:nvSpPr>
        <p:spPr>
          <a:xfrm>
            <a:off x="2657469" y="3224140"/>
            <a:ext cx="960926" cy="16857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Back Log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1AD5BB8-B7DC-284A-8ADE-C7B53ED3AC2B}"/>
              </a:ext>
            </a:extLst>
          </p:cNvPr>
          <p:cNvSpPr/>
          <p:nvPr/>
        </p:nvSpPr>
        <p:spPr>
          <a:xfrm>
            <a:off x="2657469" y="3438489"/>
            <a:ext cx="960926" cy="16857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해야할 일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DF4B7C0-483F-A64E-8EE6-DB904BB6253E}"/>
              </a:ext>
            </a:extLst>
          </p:cNvPr>
          <p:cNvSpPr/>
          <p:nvPr/>
        </p:nvSpPr>
        <p:spPr>
          <a:xfrm>
            <a:off x="2657469" y="3660333"/>
            <a:ext cx="960926" cy="168579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진행 중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AC284CA-28EE-2644-94C7-5478CC1BEF6E}"/>
              </a:ext>
            </a:extLst>
          </p:cNvPr>
          <p:cNvSpPr/>
          <p:nvPr/>
        </p:nvSpPr>
        <p:spPr>
          <a:xfrm>
            <a:off x="3358334" y="3895893"/>
            <a:ext cx="730094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Commit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85" name="꺾인 연결선[E] 162">
            <a:extLst>
              <a:ext uri="{FF2B5EF4-FFF2-40B4-BE49-F238E27FC236}">
                <a16:creationId xmlns:a16="http://schemas.microsoft.com/office/drawing/2014/main" id="{39EDB3C3-493E-AB4D-A30B-F91233EEDD42}"/>
              </a:ext>
            </a:extLst>
          </p:cNvPr>
          <p:cNvCxnSpPr>
            <a:cxnSpLocks/>
            <a:stCxn id="183" idx="3"/>
            <a:endCxn id="184" idx="0"/>
          </p:cNvCxnSpPr>
          <p:nvPr/>
        </p:nvCxnSpPr>
        <p:spPr>
          <a:xfrm>
            <a:off x="3618395" y="3744623"/>
            <a:ext cx="104986" cy="1512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페이지 연결자 163">
            <a:extLst>
              <a:ext uri="{FF2B5EF4-FFF2-40B4-BE49-F238E27FC236}">
                <a16:creationId xmlns:a16="http://schemas.microsoft.com/office/drawing/2014/main" id="{7DBB75E4-8B19-6F4C-924C-A40059653667}"/>
              </a:ext>
            </a:extLst>
          </p:cNvPr>
          <p:cNvSpPr/>
          <p:nvPr/>
        </p:nvSpPr>
        <p:spPr>
          <a:xfrm>
            <a:off x="3016641" y="6254212"/>
            <a:ext cx="202859" cy="203985"/>
          </a:xfrm>
          <a:prstGeom prst="flowChartOffpage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7" name="꺾인 연결선[E] 164">
            <a:extLst>
              <a:ext uri="{FF2B5EF4-FFF2-40B4-BE49-F238E27FC236}">
                <a16:creationId xmlns:a16="http://schemas.microsoft.com/office/drawing/2014/main" id="{4E982C20-61F8-1B45-B168-0E1137C6DDA7}"/>
              </a:ext>
            </a:extLst>
          </p:cNvPr>
          <p:cNvCxnSpPr>
            <a:cxnSpLocks/>
            <a:stCxn id="184" idx="1"/>
            <a:endCxn id="183" idx="1"/>
          </p:cNvCxnSpPr>
          <p:nvPr/>
        </p:nvCxnSpPr>
        <p:spPr>
          <a:xfrm rot="10800000">
            <a:off x="2657470" y="3744623"/>
            <a:ext cx="700865" cy="264366"/>
          </a:xfrm>
          <a:prstGeom prst="bentConnector3">
            <a:avLst>
              <a:gd name="adj1" fmla="val 132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57F329D-7F06-824E-B86C-8EACDBB122D3}"/>
              </a:ext>
            </a:extLst>
          </p:cNvPr>
          <p:cNvSpPr/>
          <p:nvPr/>
        </p:nvSpPr>
        <p:spPr>
          <a:xfrm>
            <a:off x="3358334" y="4238080"/>
            <a:ext cx="730094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Pull Request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B8537718-BDF4-1340-8DA8-EAADC1E6DFFF}"/>
              </a:ext>
            </a:extLst>
          </p:cNvPr>
          <p:cNvCxnSpPr>
            <a:cxnSpLocks/>
            <a:stCxn id="184" idx="2"/>
            <a:endCxn id="188" idx="0"/>
          </p:cNvCxnSpPr>
          <p:nvPr/>
        </p:nvCxnSpPr>
        <p:spPr>
          <a:xfrm>
            <a:off x="3723381" y="4122085"/>
            <a:ext cx="0" cy="115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다이아몬드 189">
            <a:extLst>
              <a:ext uri="{FF2B5EF4-FFF2-40B4-BE49-F238E27FC236}">
                <a16:creationId xmlns:a16="http://schemas.microsoft.com/office/drawing/2014/main" id="{4EA4FFF2-586A-4849-8F12-4F27D6262E53}"/>
              </a:ext>
            </a:extLst>
          </p:cNvPr>
          <p:cNvSpPr/>
          <p:nvPr/>
        </p:nvSpPr>
        <p:spPr>
          <a:xfrm>
            <a:off x="2643591" y="4390944"/>
            <a:ext cx="962123" cy="371420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7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1" name="다이아몬드 190">
            <a:extLst>
              <a:ext uri="{FF2B5EF4-FFF2-40B4-BE49-F238E27FC236}">
                <a16:creationId xmlns:a16="http://schemas.microsoft.com/office/drawing/2014/main" id="{09A9B09E-E50D-C44D-81F8-BCEA7C3744C9}"/>
              </a:ext>
            </a:extLst>
          </p:cNvPr>
          <p:cNvSpPr/>
          <p:nvPr/>
        </p:nvSpPr>
        <p:spPr>
          <a:xfrm>
            <a:off x="2645468" y="5134029"/>
            <a:ext cx="976059" cy="427856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7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B691A7E-0632-E54C-B7C0-1FB9195E0A19}"/>
              </a:ext>
            </a:extLst>
          </p:cNvPr>
          <p:cNvSpPr txBox="1"/>
          <p:nvPr/>
        </p:nvSpPr>
        <p:spPr>
          <a:xfrm>
            <a:off x="2783259" y="5178555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빌드 </a:t>
            </a:r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&amp;</a:t>
            </a:r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endParaRPr kumimoji="1" lang="en-US" altLang="ko-KR" sz="7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ctr"/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정적</a:t>
            </a:r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보안 분석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6E67C4D-118B-874C-AA1C-07B731622971}"/>
              </a:ext>
            </a:extLst>
          </p:cNvPr>
          <p:cNvSpPr txBox="1"/>
          <p:nvPr/>
        </p:nvSpPr>
        <p:spPr>
          <a:xfrm>
            <a:off x="2867208" y="4478131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코드 리뷰</a:t>
            </a:r>
          </a:p>
        </p:txBody>
      </p:sp>
      <p:cxnSp>
        <p:nvCxnSpPr>
          <p:cNvPr id="194" name="꺾인 연결선[E] 172">
            <a:extLst>
              <a:ext uri="{FF2B5EF4-FFF2-40B4-BE49-F238E27FC236}">
                <a16:creationId xmlns:a16="http://schemas.microsoft.com/office/drawing/2014/main" id="{CCEF20B5-76C2-3D45-85C1-F85C3E13DE1D}"/>
              </a:ext>
            </a:extLst>
          </p:cNvPr>
          <p:cNvCxnSpPr>
            <a:cxnSpLocks/>
            <a:stCxn id="188" idx="3"/>
            <a:endCxn id="190" idx="3"/>
          </p:cNvCxnSpPr>
          <p:nvPr/>
        </p:nvCxnSpPr>
        <p:spPr>
          <a:xfrm flipH="1">
            <a:off x="3605714" y="4351176"/>
            <a:ext cx="482714" cy="225478"/>
          </a:xfrm>
          <a:prstGeom prst="bentConnector3">
            <a:avLst>
              <a:gd name="adj1" fmla="val -473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EFD571F-1137-B14D-AA97-8F3C1C068A5D}"/>
              </a:ext>
            </a:extLst>
          </p:cNvPr>
          <p:cNvSpPr/>
          <p:nvPr/>
        </p:nvSpPr>
        <p:spPr>
          <a:xfrm>
            <a:off x="2644788" y="4830356"/>
            <a:ext cx="960926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Merge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9B98F8FE-7F1D-3242-8811-F8D25461F4BF}"/>
              </a:ext>
            </a:extLst>
          </p:cNvPr>
          <p:cNvSpPr/>
          <p:nvPr/>
        </p:nvSpPr>
        <p:spPr>
          <a:xfrm>
            <a:off x="2644788" y="5890380"/>
            <a:ext cx="960926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3B5846CE-A493-6143-BE10-94636FA6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814" y="2654966"/>
            <a:ext cx="1429664" cy="7224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6143495B-449A-6449-8F92-7156C668F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560" y="3710355"/>
            <a:ext cx="1431852" cy="966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7F60E930-AAB6-8344-8011-BC3D3E085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60" y="5071405"/>
            <a:ext cx="1431852" cy="935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D44B1DC1-411F-CF49-A311-E4C0C3EF3129}"/>
              </a:ext>
            </a:extLst>
          </p:cNvPr>
          <p:cNvSpPr txBox="1"/>
          <p:nvPr/>
        </p:nvSpPr>
        <p:spPr>
          <a:xfrm>
            <a:off x="4185148" y="3400806"/>
            <a:ext cx="17786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Merge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요청 시 코드 리뷰의 원칙을 정의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9BDBE4C-73C3-E144-B147-9C6B0715A7CF}"/>
              </a:ext>
            </a:extLst>
          </p:cNvPr>
          <p:cNvSpPr txBox="1"/>
          <p:nvPr/>
        </p:nvSpPr>
        <p:spPr>
          <a:xfrm>
            <a:off x="4185148" y="4688565"/>
            <a:ext cx="20912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CI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도구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(Jenkins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등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와 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Git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의 연결 후 빌드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CB44629-6F0B-CC4C-84B8-0AE859111CC4}"/>
              </a:ext>
            </a:extLst>
          </p:cNvPr>
          <p:cNvSpPr txBox="1"/>
          <p:nvPr/>
        </p:nvSpPr>
        <p:spPr>
          <a:xfrm>
            <a:off x="4185148" y="6033464"/>
            <a:ext cx="2091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CI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도구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(Jenkins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등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에 </a:t>
            </a:r>
            <a:endParaRPr kumimoji="1" lang="en-US" altLang="ko-KR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정적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보안 분석 도구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(Sonarqube)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설정 후 실행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9A02C14-86ED-0943-839A-1B7BB61B6F36}"/>
              </a:ext>
            </a:extLst>
          </p:cNvPr>
          <p:cNvSpPr/>
          <p:nvPr/>
        </p:nvSpPr>
        <p:spPr>
          <a:xfrm>
            <a:off x="7405925" y="2649117"/>
            <a:ext cx="1534985" cy="2239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ln>
                  <a:solidFill>
                    <a:srgbClr val="97C2F1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 pitchFamily="34" charset="0"/>
              </a:rPr>
              <a:t>검증 환경 실행</a:t>
            </a: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51776BE7-E1D5-7040-BBF7-828E161BB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105" y="2910282"/>
            <a:ext cx="311661" cy="311661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B86CBDA8-A9A9-7647-8F39-EA14ECDA77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095" y="4444884"/>
            <a:ext cx="311661" cy="311661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251593C2-2B29-9F48-A5C1-0DD9F74A49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3610" y="5228738"/>
            <a:ext cx="311661" cy="311661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BE8C4277-C799-CD44-A881-6CC064938340}"/>
              </a:ext>
            </a:extLst>
          </p:cNvPr>
          <p:cNvSpPr txBox="1"/>
          <p:nvPr/>
        </p:nvSpPr>
        <p:spPr>
          <a:xfrm>
            <a:off x="6906359" y="3355439"/>
            <a:ext cx="570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Back-end</a:t>
            </a:r>
            <a:endParaRPr kumimoji="1" lang="ko-KR" altLang="en-US" sz="7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6C2A32B2-96AF-FA45-B481-101C369774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9105" y="3685628"/>
            <a:ext cx="311661" cy="311661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87D1E7F5-AF51-A842-8471-F1834D510688}"/>
              </a:ext>
            </a:extLst>
          </p:cNvPr>
          <p:cNvSpPr txBox="1"/>
          <p:nvPr/>
        </p:nvSpPr>
        <p:spPr>
          <a:xfrm>
            <a:off x="6906359" y="412751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인터페이스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3D4BB3F1-CF95-2C4A-AE6B-4332D95C9C84}"/>
              </a:ext>
            </a:extLst>
          </p:cNvPr>
          <p:cNvSpPr txBox="1"/>
          <p:nvPr/>
        </p:nvSpPr>
        <p:spPr>
          <a:xfrm>
            <a:off x="6875987" y="4891995"/>
            <a:ext cx="5998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Front-end</a:t>
            </a:r>
            <a:endParaRPr kumimoji="1" lang="ko-KR" altLang="en-US" sz="7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211" name="직선 연결선[R] 195">
            <a:extLst>
              <a:ext uri="{FF2B5EF4-FFF2-40B4-BE49-F238E27FC236}">
                <a16:creationId xmlns:a16="http://schemas.microsoft.com/office/drawing/2014/main" id="{ADE6D02C-719C-9942-96ED-090B9FAA0385}"/>
              </a:ext>
            </a:extLst>
          </p:cNvPr>
          <p:cNvCxnSpPr>
            <a:cxnSpLocks/>
            <a:stCxn id="204" idx="2"/>
            <a:endCxn id="207" idx="0"/>
          </p:cNvCxnSpPr>
          <p:nvPr/>
        </p:nvCxnSpPr>
        <p:spPr>
          <a:xfrm flipH="1">
            <a:off x="7191854" y="3221943"/>
            <a:ext cx="3082" cy="13349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[R] 196">
            <a:extLst>
              <a:ext uri="{FF2B5EF4-FFF2-40B4-BE49-F238E27FC236}">
                <a16:creationId xmlns:a16="http://schemas.microsoft.com/office/drawing/2014/main" id="{77FE716D-212A-F84C-BD24-50278F391363}"/>
              </a:ext>
            </a:extLst>
          </p:cNvPr>
          <p:cNvCxnSpPr>
            <a:cxnSpLocks/>
            <a:stCxn id="208" idx="2"/>
            <a:endCxn id="209" idx="0"/>
          </p:cNvCxnSpPr>
          <p:nvPr/>
        </p:nvCxnSpPr>
        <p:spPr>
          <a:xfrm flipH="1">
            <a:off x="7191053" y="3997289"/>
            <a:ext cx="3883" cy="13023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992A5AC-5B2D-FE44-8EAA-CD2623A4E38B}"/>
              </a:ext>
            </a:extLst>
          </p:cNvPr>
          <p:cNvSpPr/>
          <p:nvPr/>
        </p:nvSpPr>
        <p:spPr>
          <a:xfrm>
            <a:off x="6955279" y="2880032"/>
            <a:ext cx="440970" cy="71038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62A314B-8960-8F41-BEB9-FF73FD6B97A8}"/>
              </a:ext>
            </a:extLst>
          </p:cNvPr>
          <p:cNvSpPr/>
          <p:nvPr/>
        </p:nvSpPr>
        <p:spPr>
          <a:xfrm>
            <a:off x="6951935" y="3658345"/>
            <a:ext cx="443779" cy="703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FA307D-EA27-F64F-AE88-7DBE10F13681}"/>
              </a:ext>
            </a:extLst>
          </p:cNvPr>
          <p:cNvSpPr/>
          <p:nvPr/>
        </p:nvSpPr>
        <p:spPr>
          <a:xfrm>
            <a:off x="6953317" y="4429914"/>
            <a:ext cx="448836" cy="703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6" name="직선 연결선[R] 200">
            <a:extLst>
              <a:ext uri="{FF2B5EF4-FFF2-40B4-BE49-F238E27FC236}">
                <a16:creationId xmlns:a16="http://schemas.microsoft.com/office/drawing/2014/main" id="{B8C3DF0C-6052-7D4F-8E76-B1B56BA5CE76}"/>
              </a:ext>
            </a:extLst>
          </p:cNvPr>
          <p:cNvCxnSpPr>
            <a:cxnSpLocks/>
            <a:stCxn id="205" idx="2"/>
            <a:endCxn id="210" idx="0"/>
          </p:cNvCxnSpPr>
          <p:nvPr/>
        </p:nvCxnSpPr>
        <p:spPr>
          <a:xfrm flipH="1">
            <a:off x="7175909" y="4756545"/>
            <a:ext cx="4017" cy="13545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E1F29F7-8D77-CF4F-A872-DE972D1B56F4}"/>
              </a:ext>
            </a:extLst>
          </p:cNvPr>
          <p:cNvSpPr/>
          <p:nvPr/>
        </p:nvSpPr>
        <p:spPr>
          <a:xfrm>
            <a:off x="6953317" y="5209126"/>
            <a:ext cx="448836" cy="117317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54726F4-2F57-414F-87D0-DEF7ABA09FCF}"/>
              </a:ext>
            </a:extLst>
          </p:cNvPr>
          <p:cNvSpPr txBox="1"/>
          <p:nvPr/>
        </p:nvSpPr>
        <p:spPr>
          <a:xfrm>
            <a:off x="6941774" y="5667821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ML </a:t>
            </a:r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모델</a:t>
            </a:r>
          </a:p>
        </p:txBody>
      </p:sp>
      <p:cxnSp>
        <p:nvCxnSpPr>
          <p:cNvPr id="219" name="직선 연결선[R] 203">
            <a:extLst>
              <a:ext uri="{FF2B5EF4-FFF2-40B4-BE49-F238E27FC236}">
                <a16:creationId xmlns:a16="http://schemas.microsoft.com/office/drawing/2014/main" id="{DC0C094B-2D8A-4840-9786-492AFC2B66DB}"/>
              </a:ext>
            </a:extLst>
          </p:cNvPr>
          <p:cNvCxnSpPr>
            <a:cxnSpLocks/>
            <a:stCxn id="206" idx="2"/>
            <a:endCxn id="218" idx="0"/>
          </p:cNvCxnSpPr>
          <p:nvPr/>
        </p:nvCxnSpPr>
        <p:spPr>
          <a:xfrm>
            <a:off x="7179441" y="5540399"/>
            <a:ext cx="3745" cy="12742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FE959FA-5A88-AA45-8423-AFFD40F54851}"/>
              </a:ext>
            </a:extLst>
          </p:cNvPr>
          <p:cNvSpPr/>
          <p:nvPr/>
        </p:nvSpPr>
        <p:spPr>
          <a:xfrm>
            <a:off x="2644788" y="5620434"/>
            <a:ext cx="960926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검증계 배포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21" name="모서리가 둥근 직사각형 220">
            <a:extLst>
              <a:ext uri="{FF2B5EF4-FFF2-40B4-BE49-F238E27FC236}">
                <a16:creationId xmlns:a16="http://schemas.microsoft.com/office/drawing/2014/main" id="{8C185454-BF00-B048-9A7D-1A5498726855}"/>
              </a:ext>
            </a:extLst>
          </p:cNvPr>
          <p:cNvSpPr/>
          <p:nvPr/>
        </p:nvSpPr>
        <p:spPr>
          <a:xfrm>
            <a:off x="7478355" y="2986556"/>
            <a:ext cx="1280822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dev to master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브랜치 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Merge</a:t>
            </a:r>
            <a:endParaRPr lang="ko-KR" altLang="en-US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22" name="모서리가 둥근 직사각형 221">
            <a:extLst>
              <a:ext uri="{FF2B5EF4-FFF2-40B4-BE49-F238E27FC236}">
                <a16:creationId xmlns:a16="http://schemas.microsoft.com/office/drawing/2014/main" id="{23D42277-2E12-5B48-9DCE-6017F9235F5E}"/>
              </a:ext>
            </a:extLst>
          </p:cNvPr>
          <p:cNvSpPr/>
          <p:nvPr/>
        </p:nvSpPr>
        <p:spPr>
          <a:xfrm>
            <a:off x="7478355" y="4897830"/>
            <a:ext cx="1280822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컨테이너 이미지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생성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0722DA5A-11EE-BE47-97B0-7FAC66A5B54B}"/>
              </a:ext>
            </a:extLst>
          </p:cNvPr>
          <p:cNvCxnSpPr>
            <a:cxnSpLocks/>
            <a:stCxn id="221" idx="2"/>
            <a:endCxn id="229" idx="0"/>
          </p:cNvCxnSpPr>
          <p:nvPr/>
        </p:nvCxnSpPr>
        <p:spPr>
          <a:xfrm>
            <a:off x="8118766" y="3263286"/>
            <a:ext cx="0" cy="221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다이아몬드 223">
            <a:extLst>
              <a:ext uri="{FF2B5EF4-FFF2-40B4-BE49-F238E27FC236}">
                <a16:creationId xmlns:a16="http://schemas.microsoft.com/office/drawing/2014/main" id="{C4281A6A-F00D-524B-93FD-7CD287332A45}"/>
              </a:ext>
            </a:extLst>
          </p:cNvPr>
          <p:cNvSpPr/>
          <p:nvPr/>
        </p:nvSpPr>
        <p:spPr>
          <a:xfrm>
            <a:off x="7478355" y="3465047"/>
            <a:ext cx="1280821" cy="538681"/>
          </a:xfrm>
          <a:prstGeom prst="diamond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796A5EB-42EB-9748-950F-7523044AF5C9}"/>
              </a:ext>
            </a:extLst>
          </p:cNvPr>
          <p:cNvSpPr txBox="1"/>
          <p:nvPr/>
        </p:nvSpPr>
        <p:spPr>
          <a:xfrm>
            <a:off x="7566551" y="3590418"/>
            <a:ext cx="112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master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브랜치 </a:t>
            </a:r>
            <a:endParaRPr lang="en-US" altLang="ko-KR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Build </a:t>
            </a:r>
          </a:p>
        </p:txBody>
      </p:sp>
      <p:sp>
        <p:nvSpPr>
          <p:cNvPr id="226" name="다이아몬드 225">
            <a:extLst>
              <a:ext uri="{FF2B5EF4-FFF2-40B4-BE49-F238E27FC236}">
                <a16:creationId xmlns:a16="http://schemas.microsoft.com/office/drawing/2014/main" id="{167D73EC-8AFA-1347-944D-71303DCAF76D}"/>
              </a:ext>
            </a:extLst>
          </p:cNvPr>
          <p:cNvSpPr/>
          <p:nvPr/>
        </p:nvSpPr>
        <p:spPr>
          <a:xfrm>
            <a:off x="7478355" y="4183678"/>
            <a:ext cx="1274165" cy="538681"/>
          </a:xfrm>
          <a:prstGeom prst="diamond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358C245-028D-4D45-8769-7EDCFD1E3CC4}"/>
              </a:ext>
            </a:extLst>
          </p:cNvPr>
          <p:cNvSpPr txBox="1"/>
          <p:nvPr/>
        </p:nvSpPr>
        <p:spPr>
          <a:xfrm>
            <a:off x="7585688" y="4299627"/>
            <a:ext cx="106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컨테이너 이미지 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Build</a:t>
            </a:r>
            <a:endParaRPr lang="ko-KR" altLang="en-US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BD38FD3-12F8-2142-9FED-78514A6E3DCA}"/>
              </a:ext>
            </a:extLst>
          </p:cNvPr>
          <p:cNvSpPr/>
          <p:nvPr/>
        </p:nvSpPr>
        <p:spPr>
          <a:xfrm>
            <a:off x="7407179" y="2875114"/>
            <a:ext cx="1533732" cy="350018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모서리가 둥근 직사각형 228">
            <a:extLst>
              <a:ext uri="{FF2B5EF4-FFF2-40B4-BE49-F238E27FC236}">
                <a16:creationId xmlns:a16="http://schemas.microsoft.com/office/drawing/2014/main" id="{BACC5274-6D75-594D-B3CB-F051932A9348}"/>
              </a:ext>
            </a:extLst>
          </p:cNvPr>
          <p:cNvSpPr/>
          <p:nvPr/>
        </p:nvSpPr>
        <p:spPr>
          <a:xfrm>
            <a:off x="7478355" y="5482987"/>
            <a:ext cx="1280822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Application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또는 모델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Registry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 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Push</a:t>
            </a:r>
            <a:endParaRPr lang="ko-KR" altLang="en-US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30" name="원통[C] 230">
            <a:extLst>
              <a:ext uri="{FF2B5EF4-FFF2-40B4-BE49-F238E27FC236}">
                <a16:creationId xmlns:a16="http://schemas.microsoft.com/office/drawing/2014/main" id="{AD990FD7-2C5D-7A44-8018-456541882E10}"/>
              </a:ext>
            </a:extLst>
          </p:cNvPr>
          <p:cNvSpPr/>
          <p:nvPr/>
        </p:nvSpPr>
        <p:spPr>
          <a:xfrm>
            <a:off x="9029635" y="2986556"/>
            <a:ext cx="308409" cy="2782493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5AB4AD71-B4B5-FF41-9794-0D07702A768A}"/>
              </a:ext>
            </a:extLst>
          </p:cNvPr>
          <p:cNvSpPr/>
          <p:nvPr/>
        </p:nvSpPr>
        <p:spPr>
          <a:xfrm>
            <a:off x="8651255" y="5481308"/>
            <a:ext cx="264568" cy="270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2" name="직선 연결선[R] 232">
            <a:extLst>
              <a:ext uri="{FF2B5EF4-FFF2-40B4-BE49-F238E27FC236}">
                <a16:creationId xmlns:a16="http://schemas.microsoft.com/office/drawing/2014/main" id="{93558FF3-96F8-3644-93EF-9C5629660786}"/>
              </a:ext>
            </a:extLst>
          </p:cNvPr>
          <p:cNvCxnSpPr/>
          <p:nvPr/>
        </p:nvCxnSpPr>
        <p:spPr>
          <a:xfrm>
            <a:off x="8714700" y="5550260"/>
            <a:ext cx="104789" cy="624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[R] 233">
            <a:extLst>
              <a:ext uri="{FF2B5EF4-FFF2-40B4-BE49-F238E27FC236}">
                <a16:creationId xmlns:a16="http://schemas.microsoft.com/office/drawing/2014/main" id="{2186B211-448E-064A-A561-88405974BBA2}"/>
              </a:ext>
            </a:extLst>
          </p:cNvPr>
          <p:cNvCxnSpPr>
            <a:cxnSpLocks/>
          </p:cNvCxnSpPr>
          <p:nvPr/>
        </p:nvCxnSpPr>
        <p:spPr>
          <a:xfrm flipH="1">
            <a:off x="8714700" y="5606650"/>
            <a:ext cx="104790" cy="492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[R] 234">
            <a:extLst>
              <a:ext uri="{FF2B5EF4-FFF2-40B4-BE49-F238E27FC236}">
                <a16:creationId xmlns:a16="http://schemas.microsoft.com/office/drawing/2014/main" id="{720BB7D0-07FD-C243-A1B4-32D569D774BE}"/>
              </a:ext>
            </a:extLst>
          </p:cNvPr>
          <p:cNvCxnSpPr>
            <a:cxnSpLocks/>
          </p:cNvCxnSpPr>
          <p:nvPr/>
        </p:nvCxnSpPr>
        <p:spPr>
          <a:xfrm>
            <a:off x="8789904" y="5661225"/>
            <a:ext cx="671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8E05A924-9DB2-7442-8178-7BDC12AED61A}"/>
              </a:ext>
            </a:extLst>
          </p:cNvPr>
          <p:cNvSpPr txBox="1"/>
          <p:nvPr/>
        </p:nvSpPr>
        <p:spPr>
          <a:xfrm rot="5400000" flipH="1">
            <a:off x="8563051" y="4345295"/>
            <a:ext cx="1241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>
                <a:latin typeface="+mn-ea"/>
              </a:rPr>
              <a:t>검증 환경 배포</a:t>
            </a:r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ACE1EC1-2DF4-3D46-9B19-DCF7754EFADB}"/>
              </a:ext>
            </a:extLst>
          </p:cNvPr>
          <p:cNvSpPr/>
          <p:nvPr/>
        </p:nvSpPr>
        <p:spPr>
          <a:xfrm>
            <a:off x="8651444" y="2989768"/>
            <a:ext cx="264568" cy="270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id="{0AC6EA0B-AA42-0C43-80BA-31C31C2334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4351" y="3022495"/>
            <a:ext cx="141976" cy="189301"/>
          </a:xfrm>
          <a:prstGeom prst="rect">
            <a:avLst/>
          </a:prstGeom>
        </p:spPr>
      </p:pic>
      <p:sp>
        <p:nvSpPr>
          <p:cNvPr id="238" name="타원 237">
            <a:extLst>
              <a:ext uri="{FF2B5EF4-FFF2-40B4-BE49-F238E27FC236}">
                <a16:creationId xmlns:a16="http://schemas.microsoft.com/office/drawing/2014/main" id="{67895032-B7EF-3B40-9FC7-4ED6C1442D67}"/>
              </a:ext>
            </a:extLst>
          </p:cNvPr>
          <p:cNvSpPr/>
          <p:nvPr/>
        </p:nvSpPr>
        <p:spPr>
          <a:xfrm>
            <a:off x="9053089" y="3823648"/>
            <a:ext cx="266311" cy="26232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9" name="그림 238">
            <a:extLst>
              <a:ext uri="{FF2B5EF4-FFF2-40B4-BE49-F238E27FC236}">
                <a16:creationId xmlns:a16="http://schemas.microsoft.com/office/drawing/2014/main" id="{C53C2A32-760C-3040-8F77-FA56CF96A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9095" y="3854487"/>
            <a:ext cx="212480" cy="212480"/>
          </a:xfrm>
          <a:prstGeom prst="rect">
            <a:avLst/>
          </a:prstGeom>
        </p:spPr>
      </p:pic>
      <p:cxnSp>
        <p:nvCxnSpPr>
          <p:cNvPr id="240" name="꺾인 연결선[E] 243">
            <a:extLst>
              <a:ext uri="{FF2B5EF4-FFF2-40B4-BE49-F238E27FC236}">
                <a16:creationId xmlns:a16="http://schemas.microsoft.com/office/drawing/2014/main" id="{25A47FA6-8F0D-BD4F-9CD3-0CDED7677085}"/>
              </a:ext>
            </a:extLst>
          </p:cNvPr>
          <p:cNvCxnSpPr>
            <a:cxnSpLocks/>
            <a:stCxn id="229" idx="2"/>
            <a:endCxn id="230" idx="3"/>
          </p:cNvCxnSpPr>
          <p:nvPr/>
        </p:nvCxnSpPr>
        <p:spPr>
          <a:xfrm rot="16200000" flipH="1">
            <a:off x="8646637" y="5231846"/>
            <a:ext cx="9332" cy="1065074"/>
          </a:xfrm>
          <a:prstGeom prst="bentConnector3">
            <a:avLst>
              <a:gd name="adj1" fmla="val 2549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778BF69-92E3-1549-9CF1-908562D0AA55}"/>
              </a:ext>
            </a:extLst>
          </p:cNvPr>
          <p:cNvSpPr/>
          <p:nvPr/>
        </p:nvSpPr>
        <p:spPr>
          <a:xfrm>
            <a:off x="9426768" y="2875114"/>
            <a:ext cx="1979575" cy="350018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17B6472-3E69-B34A-B62D-F64E5CD77489}"/>
              </a:ext>
            </a:extLst>
          </p:cNvPr>
          <p:cNvSpPr/>
          <p:nvPr/>
        </p:nvSpPr>
        <p:spPr>
          <a:xfrm>
            <a:off x="9415818" y="2652999"/>
            <a:ext cx="1990526" cy="2239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ln>
                  <a:solidFill>
                    <a:srgbClr val="97C2F1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 pitchFamily="34" charset="0"/>
              </a:rPr>
              <a:t>테스트</a:t>
            </a:r>
          </a:p>
        </p:txBody>
      </p:sp>
      <p:sp>
        <p:nvSpPr>
          <p:cNvPr id="243" name="모서리가 둥근 직사각형 242">
            <a:extLst>
              <a:ext uri="{FF2B5EF4-FFF2-40B4-BE49-F238E27FC236}">
                <a16:creationId xmlns:a16="http://schemas.microsoft.com/office/drawing/2014/main" id="{118AB1C6-DA88-EF4B-80AB-E4E157C27AF3}"/>
              </a:ext>
            </a:extLst>
          </p:cNvPr>
          <p:cNvSpPr/>
          <p:nvPr/>
        </p:nvSpPr>
        <p:spPr>
          <a:xfrm>
            <a:off x="9580973" y="3245887"/>
            <a:ext cx="751928" cy="20109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 계획</a:t>
            </a: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31A0B62-B67D-EC40-9172-83C98BFD41BE}"/>
              </a:ext>
            </a:extLst>
          </p:cNvPr>
          <p:cNvSpPr/>
          <p:nvPr/>
        </p:nvSpPr>
        <p:spPr>
          <a:xfrm>
            <a:off x="9534502" y="2986556"/>
            <a:ext cx="1751572" cy="9424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55876A50-CC14-0B41-BFEA-5988C8EDA1A1}"/>
              </a:ext>
            </a:extLst>
          </p:cNvPr>
          <p:cNvSpPr/>
          <p:nvPr/>
        </p:nvSpPr>
        <p:spPr>
          <a:xfrm>
            <a:off x="9534502" y="2986916"/>
            <a:ext cx="1751572" cy="223919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ln>
                  <a:solidFill>
                    <a:srgbClr val="97C2F1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 pitchFamily="34" charset="0"/>
              </a:rPr>
              <a:t>테스트 관리</a:t>
            </a:r>
          </a:p>
        </p:txBody>
      </p:sp>
      <p:sp>
        <p:nvSpPr>
          <p:cNvPr id="246" name="모서리가 둥근 직사각형 245">
            <a:extLst>
              <a:ext uri="{FF2B5EF4-FFF2-40B4-BE49-F238E27FC236}">
                <a16:creationId xmlns:a16="http://schemas.microsoft.com/office/drawing/2014/main" id="{FEC6413B-608A-7144-A224-1DAB2BE4A042}"/>
              </a:ext>
            </a:extLst>
          </p:cNvPr>
          <p:cNvSpPr/>
          <p:nvPr/>
        </p:nvSpPr>
        <p:spPr>
          <a:xfrm>
            <a:off x="9579856" y="3467422"/>
            <a:ext cx="751928" cy="20109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 케이스</a:t>
            </a:r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6C2E7FBE-6FFF-E241-B938-2C7CEEE8717A}"/>
              </a:ext>
            </a:extLst>
          </p:cNvPr>
          <p:cNvSpPr/>
          <p:nvPr/>
        </p:nvSpPr>
        <p:spPr>
          <a:xfrm>
            <a:off x="9579856" y="3703140"/>
            <a:ext cx="751928" cy="20109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 실행</a:t>
            </a: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F1FED761-9277-3649-A5F7-3F0D5EE3D13E}"/>
              </a:ext>
            </a:extLst>
          </p:cNvPr>
          <p:cNvSpPr/>
          <p:nvPr/>
        </p:nvSpPr>
        <p:spPr>
          <a:xfrm>
            <a:off x="10400358" y="3703141"/>
            <a:ext cx="809515" cy="1874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 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Report</a:t>
            </a:r>
            <a:endParaRPr kumimoji="1" lang="ko-KR" altLang="en-US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49" name="모서리가 둥근 직사각형 248">
            <a:extLst>
              <a:ext uri="{FF2B5EF4-FFF2-40B4-BE49-F238E27FC236}">
                <a16:creationId xmlns:a16="http://schemas.microsoft.com/office/drawing/2014/main" id="{F85A283E-497D-4343-BC1B-EB5E90882B81}"/>
              </a:ext>
            </a:extLst>
          </p:cNvPr>
          <p:cNvSpPr/>
          <p:nvPr/>
        </p:nvSpPr>
        <p:spPr>
          <a:xfrm>
            <a:off x="10400358" y="3245887"/>
            <a:ext cx="809515" cy="422630"/>
          </a:xfrm>
          <a:prstGeom prst="roundRect">
            <a:avLst>
              <a:gd name="adj" fmla="val 1065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 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Monitoring &amp;</a:t>
            </a: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Control</a:t>
            </a:r>
            <a:endParaRPr kumimoji="1" lang="ko-KR" altLang="en-US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1EA95ADA-1F6A-4C4D-B266-8875E7E138F2}"/>
              </a:ext>
            </a:extLst>
          </p:cNvPr>
          <p:cNvSpPr/>
          <p:nvPr/>
        </p:nvSpPr>
        <p:spPr>
          <a:xfrm>
            <a:off x="9534502" y="3969648"/>
            <a:ext cx="1751572" cy="64926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1" name="모서리가 둥근 직사각형 250">
            <a:extLst>
              <a:ext uri="{FF2B5EF4-FFF2-40B4-BE49-F238E27FC236}">
                <a16:creationId xmlns:a16="http://schemas.microsoft.com/office/drawing/2014/main" id="{6CFC3B0B-A12A-DD48-BE67-1F2B1800A98C}"/>
              </a:ext>
            </a:extLst>
          </p:cNvPr>
          <p:cNvSpPr/>
          <p:nvPr/>
        </p:nvSpPr>
        <p:spPr>
          <a:xfrm>
            <a:off x="9579855" y="4010618"/>
            <a:ext cx="1630017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API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자동화 테스트 자동화 준비</a:t>
            </a:r>
          </a:p>
        </p:txBody>
      </p:sp>
      <p:sp>
        <p:nvSpPr>
          <p:cNvPr id="252" name="모서리가 둥근 직사각형 251">
            <a:extLst>
              <a:ext uri="{FF2B5EF4-FFF2-40B4-BE49-F238E27FC236}">
                <a16:creationId xmlns:a16="http://schemas.microsoft.com/office/drawing/2014/main" id="{1DFA8552-29D9-CC4F-80EC-B1CBBFDADF6B}"/>
              </a:ext>
            </a:extLst>
          </p:cNvPr>
          <p:cNvSpPr/>
          <p:nvPr/>
        </p:nvSpPr>
        <p:spPr>
          <a:xfrm>
            <a:off x="9579855" y="4298148"/>
            <a:ext cx="1630017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API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자동화 테스트 자동화 수행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D7764B62-D170-5444-B59E-973F9960CDE4}"/>
              </a:ext>
            </a:extLst>
          </p:cNvPr>
          <p:cNvSpPr/>
          <p:nvPr/>
        </p:nvSpPr>
        <p:spPr>
          <a:xfrm>
            <a:off x="9535819" y="4647110"/>
            <a:ext cx="1751572" cy="64926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D7DF6D69-5DC5-AB4F-8FED-0B8CAE1AB3C0}"/>
              </a:ext>
            </a:extLst>
          </p:cNvPr>
          <p:cNvSpPr/>
          <p:nvPr/>
        </p:nvSpPr>
        <p:spPr>
          <a:xfrm>
            <a:off x="9585349" y="4687365"/>
            <a:ext cx="1630017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Sanity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</a:t>
            </a: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51E4D268-EF4C-F44B-9343-138B3277A45E}"/>
              </a:ext>
            </a:extLst>
          </p:cNvPr>
          <p:cNvSpPr/>
          <p:nvPr/>
        </p:nvSpPr>
        <p:spPr>
          <a:xfrm>
            <a:off x="9585349" y="4974895"/>
            <a:ext cx="1630017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통합  테스트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9A1E115-AF92-DB4D-9BF3-3C1BD98E8C11}"/>
              </a:ext>
            </a:extLst>
          </p:cNvPr>
          <p:cNvSpPr/>
          <p:nvPr/>
        </p:nvSpPr>
        <p:spPr>
          <a:xfrm>
            <a:off x="9534502" y="5359962"/>
            <a:ext cx="1751572" cy="9851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7" name="모서리가 둥근 직사각형 256">
            <a:extLst>
              <a:ext uri="{FF2B5EF4-FFF2-40B4-BE49-F238E27FC236}">
                <a16:creationId xmlns:a16="http://schemas.microsoft.com/office/drawing/2014/main" id="{BBA67EF1-1F80-A947-9735-13F18B4BEC6C}"/>
              </a:ext>
            </a:extLst>
          </p:cNvPr>
          <p:cNvSpPr/>
          <p:nvPr/>
        </p:nvSpPr>
        <p:spPr>
          <a:xfrm>
            <a:off x="9579855" y="5401742"/>
            <a:ext cx="1630017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특성 정보 저장 테스트</a:t>
            </a:r>
          </a:p>
        </p:txBody>
      </p:sp>
      <p:sp>
        <p:nvSpPr>
          <p:cNvPr id="258" name="모서리가 둥근 직사각형 257">
            <a:extLst>
              <a:ext uri="{FF2B5EF4-FFF2-40B4-BE49-F238E27FC236}">
                <a16:creationId xmlns:a16="http://schemas.microsoft.com/office/drawing/2014/main" id="{73F414E1-2E2D-E845-ABBA-B9ACC7776987}"/>
              </a:ext>
            </a:extLst>
          </p:cNvPr>
          <p:cNvSpPr/>
          <p:nvPr/>
        </p:nvSpPr>
        <p:spPr>
          <a:xfrm>
            <a:off x="9588485" y="5697474"/>
            <a:ext cx="1630017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training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및 배포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</a:t>
            </a:r>
          </a:p>
        </p:txBody>
      </p:sp>
      <p:sp>
        <p:nvSpPr>
          <p:cNvPr id="259" name="모서리가 둥근 직사각형 258">
            <a:extLst>
              <a:ext uri="{FF2B5EF4-FFF2-40B4-BE49-F238E27FC236}">
                <a16:creationId xmlns:a16="http://schemas.microsoft.com/office/drawing/2014/main" id="{7DD0E00B-F4B9-4B4F-AD83-31689E09AEE0}"/>
              </a:ext>
            </a:extLst>
          </p:cNvPr>
          <p:cNvSpPr/>
          <p:nvPr/>
        </p:nvSpPr>
        <p:spPr>
          <a:xfrm>
            <a:off x="9579855" y="6011153"/>
            <a:ext cx="1630017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추론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5A17E0A1-213C-8849-A64C-2A43F36031D9}"/>
              </a:ext>
            </a:extLst>
          </p:cNvPr>
          <p:cNvSpPr txBox="1"/>
          <p:nvPr/>
        </p:nvSpPr>
        <p:spPr>
          <a:xfrm>
            <a:off x="5885518" y="2879602"/>
            <a:ext cx="996759" cy="10105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코드의 설계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코드의 기능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코드의 복잡성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 코드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코드 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Convention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90A0B1C-A902-9B40-A37E-6A4EF5838868}"/>
              </a:ext>
            </a:extLst>
          </p:cNvPr>
          <p:cNvSpPr/>
          <p:nvPr/>
        </p:nvSpPr>
        <p:spPr>
          <a:xfrm>
            <a:off x="5891590" y="2650023"/>
            <a:ext cx="967463" cy="2239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ln>
                  <a:solidFill>
                    <a:srgbClr val="97C2F1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 pitchFamily="34" charset="0"/>
              </a:rPr>
              <a:t>코드 리뷰 원칙</a:t>
            </a:r>
          </a:p>
        </p:txBody>
      </p:sp>
    </p:spTree>
    <p:extLst>
      <p:ext uri="{BB962C8B-B14F-4D97-AF65-F5344CB8AC3E}">
        <p14:creationId xmlns:p14="http://schemas.microsoft.com/office/powerpoint/2010/main" val="389572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>
            <a:extLst>
              <a:ext uri="{FF2B5EF4-FFF2-40B4-BE49-F238E27FC236}">
                <a16:creationId xmlns:a16="http://schemas.microsoft.com/office/drawing/2014/main" id="{3B31BC34-97FF-9A4A-9492-452900776F7C}"/>
              </a:ext>
            </a:extLst>
          </p:cNvPr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35;p23">
            <a:extLst>
              <a:ext uri="{FF2B5EF4-FFF2-40B4-BE49-F238E27FC236}">
                <a16:creationId xmlns:a16="http://schemas.microsoft.com/office/drawing/2014/main" id="{041FEA80-E4AF-7D44-969E-37FCCFB6E7B5}"/>
              </a:ext>
            </a:extLst>
          </p:cNvPr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3.5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Release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&amp;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배포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 Process</a:t>
            </a:r>
          </a:p>
        </p:txBody>
      </p:sp>
      <p:cxnSp>
        <p:nvCxnSpPr>
          <p:cNvPr id="88" name="Google Shape;162;p20">
            <a:extLst>
              <a:ext uri="{FF2B5EF4-FFF2-40B4-BE49-F238E27FC236}">
                <a16:creationId xmlns:a16="http://schemas.microsoft.com/office/drawing/2014/main" id="{3B31BC34-97FF-9A4A-9492-452900776F7C}"/>
              </a:ext>
            </a:extLst>
          </p:cNvPr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텍스트 개체 틀 60">
            <a:extLst>
              <a:ext uri="{FF2B5EF4-FFF2-40B4-BE49-F238E27FC236}">
                <a16:creationId xmlns:a16="http://schemas.microsoft.com/office/drawing/2014/main" id="{457A546A-0AB9-5A48-A7E8-15918F176FE1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완성한 코드를 배포 가능한 상태로 만드는 단계로  공동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Merge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운영에 배포할 수 있는 상태로 만들어 정밀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 테스트를 거쳐 운영계에 최종 배포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갈매기형 수장[C] 4">
            <a:extLst>
              <a:ext uri="{FF2B5EF4-FFF2-40B4-BE49-F238E27FC236}">
                <a16:creationId xmlns:a16="http://schemas.microsoft.com/office/drawing/2014/main" id="{4BDE1403-2306-1F4B-AEBF-C6956263067A}"/>
              </a:ext>
            </a:extLst>
          </p:cNvPr>
          <p:cNvSpPr/>
          <p:nvPr/>
        </p:nvSpPr>
        <p:spPr>
          <a:xfrm>
            <a:off x="3249978" y="1745007"/>
            <a:ext cx="1360563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8563CE-167B-CE45-AFC1-605BCA57B91D}"/>
              </a:ext>
            </a:extLst>
          </p:cNvPr>
          <p:cNvSpPr txBox="1"/>
          <p:nvPr/>
        </p:nvSpPr>
        <p:spPr>
          <a:xfrm flipH="1">
            <a:off x="3521942" y="1834489"/>
            <a:ext cx="945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빌드</a:t>
            </a:r>
          </a:p>
        </p:txBody>
      </p:sp>
      <p:sp>
        <p:nvSpPr>
          <p:cNvPr id="93" name="갈매기형 수장[C] 6">
            <a:extLst>
              <a:ext uri="{FF2B5EF4-FFF2-40B4-BE49-F238E27FC236}">
                <a16:creationId xmlns:a16="http://schemas.microsoft.com/office/drawing/2014/main" id="{B08F0189-9540-CC4E-AC48-2AB70DF4A3EC}"/>
              </a:ext>
            </a:extLst>
          </p:cNvPr>
          <p:cNvSpPr/>
          <p:nvPr/>
        </p:nvSpPr>
        <p:spPr>
          <a:xfrm>
            <a:off x="4693806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4" name="갈매기형 수장[C] 7">
            <a:extLst>
              <a:ext uri="{FF2B5EF4-FFF2-40B4-BE49-F238E27FC236}">
                <a16:creationId xmlns:a16="http://schemas.microsoft.com/office/drawing/2014/main" id="{A27CB900-4492-9F4C-A167-D2D5A363D632}"/>
              </a:ext>
            </a:extLst>
          </p:cNvPr>
          <p:cNvSpPr/>
          <p:nvPr/>
        </p:nvSpPr>
        <p:spPr>
          <a:xfrm>
            <a:off x="6081501" y="1745007"/>
            <a:ext cx="1304430" cy="423693"/>
          </a:xfrm>
          <a:prstGeom prst="chevron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DA8CFA-2D18-6245-BC10-B9AB6CB6BEE1}"/>
              </a:ext>
            </a:extLst>
          </p:cNvPr>
          <p:cNvSpPr txBox="1"/>
          <p:nvPr/>
        </p:nvSpPr>
        <p:spPr>
          <a:xfrm flipH="1">
            <a:off x="630446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Release</a:t>
            </a:r>
            <a:endParaRPr kumimoji="1" lang="ko-KR" altLang="en-US" sz="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96" name="갈매기형 수장[C] 9">
            <a:extLst>
              <a:ext uri="{FF2B5EF4-FFF2-40B4-BE49-F238E27FC236}">
                <a16:creationId xmlns:a16="http://schemas.microsoft.com/office/drawing/2014/main" id="{A79AB919-A969-4347-8611-8B279A42BFF9}"/>
              </a:ext>
            </a:extLst>
          </p:cNvPr>
          <p:cNvSpPr/>
          <p:nvPr/>
        </p:nvSpPr>
        <p:spPr>
          <a:xfrm>
            <a:off x="7469196" y="1745007"/>
            <a:ext cx="1304430" cy="423693"/>
          </a:xfrm>
          <a:prstGeom prst="chevron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0A7FC5-98DE-DF41-86E0-8E5917E61D3C}"/>
              </a:ext>
            </a:extLst>
          </p:cNvPr>
          <p:cNvSpPr txBox="1"/>
          <p:nvPr/>
        </p:nvSpPr>
        <p:spPr>
          <a:xfrm flipH="1">
            <a:off x="772484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배포</a:t>
            </a:r>
          </a:p>
        </p:txBody>
      </p:sp>
      <p:sp>
        <p:nvSpPr>
          <p:cNvPr id="98" name="갈매기형 수장[C] 11">
            <a:extLst>
              <a:ext uri="{FF2B5EF4-FFF2-40B4-BE49-F238E27FC236}">
                <a16:creationId xmlns:a16="http://schemas.microsoft.com/office/drawing/2014/main" id="{7AEF79AA-D7D3-0441-8F70-B2BECC138082}"/>
              </a:ext>
            </a:extLst>
          </p:cNvPr>
          <p:cNvSpPr/>
          <p:nvPr/>
        </p:nvSpPr>
        <p:spPr>
          <a:xfrm>
            <a:off x="8856891" y="1745007"/>
            <a:ext cx="1223402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CBB0475-D865-A043-A56F-8BF186D7A80B}"/>
              </a:ext>
            </a:extLst>
          </p:cNvPr>
          <p:cNvSpPr txBox="1"/>
          <p:nvPr/>
        </p:nvSpPr>
        <p:spPr>
          <a:xfrm flipH="1">
            <a:off x="9145221" y="1834489"/>
            <a:ext cx="747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운영</a:t>
            </a:r>
          </a:p>
        </p:txBody>
      </p:sp>
      <p:sp>
        <p:nvSpPr>
          <p:cNvPr id="100" name="갈매기형 수장[C] 13">
            <a:extLst>
              <a:ext uri="{FF2B5EF4-FFF2-40B4-BE49-F238E27FC236}">
                <a16:creationId xmlns:a16="http://schemas.microsoft.com/office/drawing/2014/main" id="{7A55B3C3-51EA-A54D-8DD6-5C589251CDAD}"/>
              </a:ext>
            </a:extLst>
          </p:cNvPr>
          <p:cNvSpPr/>
          <p:nvPr/>
        </p:nvSpPr>
        <p:spPr>
          <a:xfrm>
            <a:off x="10163560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4BEECD2-067B-DC46-90AB-49D9BBE12A90}"/>
              </a:ext>
            </a:extLst>
          </p:cNvPr>
          <p:cNvSpPr txBox="1"/>
          <p:nvPr/>
        </p:nvSpPr>
        <p:spPr>
          <a:xfrm flipH="1">
            <a:off x="10384032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모니터링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3CDC1E3-9E17-A24E-9C5B-30C6ADD75DE8}"/>
              </a:ext>
            </a:extLst>
          </p:cNvPr>
          <p:cNvSpPr txBox="1"/>
          <p:nvPr/>
        </p:nvSpPr>
        <p:spPr>
          <a:xfrm flipH="1">
            <a:off x="4959076" y="1834489"/>
            <a:ext cx="8542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테스트</a:t>
            </a:r>
          </a:p>
        </p:txBody>
      </p:sp>
      <p:sp>
        <p:nvSpPr>
          <p:cNvPr id="103" name="AutoShape 274">
            <a:extLst>
              <a:ext uri="{FF2B5EF4-FFF2-40B4-BE49-F238E27FC236}">
                <a16:creationId xmlns:a16="http://schemas.microsoft.com/office/drawing/2014/main" id="{9B644ECD-66D8-4E45-8508-CA74E6DEC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14" y="2407834"/>
            <a:ext cx="1510452" cy="4145366"/>
          </a:xfrm>
          <a:prstGeom prst="roundRect">
            <a:avLst>
              <a:gd name="adj" fmla="val 2236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" name="양쪽 모서리가 둥근 사각형 103">
            <a:extLst>
              <a:ext uri="{FF2B5EF4-FFF2-40B4-BE49-F238E27FC236}">
                <a16:creationId xmlns:a16="http://schemas.microsoft.com/office/drawing/2014/main" id="{9E9B5510-CE12-C749-91AA-71AC8D144749}"/>
              </a:ext>
            </a:extLst>
          </p:cNvPr>
          <p:cNvSpPr/>
          <p:nvPr/>
        </p:nvSpPr>
        <p:spPr>
          <a:xfrm>
            <a:off x="771788" y="2287694"/>
            <a:ext cx="1512878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플랫폼 엔지니어링</a:t>
            </a:r>
            <a:r>
              <a:rPr lang="en-US" altLang="ko-KR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조직</a:t>
            </a:r>
            <a:endParaRPr lang="ko-KR" altLang="ko-KR" sz="1000" b="1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05" name="AutoShape 274">
            <a:extLst>
              <a:ext uri="{FF2B5EF4-FFF2-40B4-BE49-F238E27FC236}">
                <a16:creationId xmlns:a16="http://schemas.microsoft.com/office/drawing/2014/main" id="{F18E685F-B9E7-E04B-89A4-852EFBC02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15" y="2407834"/>
            <a:ext cx="9093376" cy="4145366"/>
          </a:xfrm>
          <a:prstGeom prst="roundRect">
            <a:avLst>
              <a:gd name="adj" fmla="val 127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양쪽 모서리가 둥근 사각형 105">
            <a:extLst>
              <a:ext uri="{FF2B5EF4-FFF2-40B4-BE49-F238E27FC236}">
                <a16:creationId xmlns:a16="http://schemas.microsoft.com/office/drawing/2014/main" id="{179DFDA2-188F-EC47-923B-42F0755610A7}"/>
              </a:ext>
            </a:extLst>
          </p:cNvPr>
          <p:cNvSpPr/>
          <p:nvPr/>
        </p:nvSpPr>
        <p:spPr>
          <a:xfrm>
            <a:off x="2365841" y="2287694"/>
            <a:ext cx="9103404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CI/CD </a:t>
            </a:r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파이프라인 중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CD </a:t>
            </a:r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</a:t>
            </a:r>
            <a:endParaRPr lang="ko-KR" altLang="ko-KR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갈매기형 수장[C] 80">
            <a:extLst>
              <a:ext uri="{FF2B5EF4-FFF2-40B4-BE49-F238E27FC236}">
                <a16:creationId xmlns:a16="http://schemas.microsoft.com/office/drawing/2014/main" id="{DC150C1B-1749-324C-9EDD-31DA4D06406B}"/>
              </a:ext>
            </a:extLst>
          </p:cNvPr>
          <p:cNvSpPr/>
          <p:nvPr/>
        </p:nvSpPr>
        <p:spPr>
          <a:xfrm>
            <a:off x="1937833" y="1750197"/>
            <a:ext cx="124941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08" name="오각형[P] 81">
            <a:extLst>
              <a:ext uri="{FF2B5EF4-FFF2-40B4-BE49-F238E27FC236}">
                <a16:creationId xmlns:a16="http://schemas.microsoft.com/office/drawing/2014/main" id="{11A299D3-682A-B54C-BAF3-40DDEAF1AC64}"/>
              </a:ext>
            </a:extLst>
          </p:cNvPr>
          <p:cNvSpPr/>
          <p:nvPr/>
        </p:nvSpPr>
        <p:spPr>
          <a:xfrm>
            <a:off x="771786" y="1750282"/>
            <a:ext cx="1062250" cy="418289"/>
          </a:xfrm>
          <a:prstGeom prst="homePlat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A12AA0-B27A-F249-A27F-5F0F06E745F3}"/>
              </a:ext>
            </a:extLst>
          </p:cNvPr>
          <p:cNvSpPr txBox="1"/>
          <p:nvPr/>
        </p:nvSpPr>
        <p:spPr>
          <a:xfrm flipH="1">
            <a:off x="768211" y="1859596"/>
            <a:ext cx="86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계획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86BB80A-0DC1-854E-9391-66197C709E70}"/>
              </a:ext>
            </a:extLst>
          </p:cNvPr>
          <p:cNvSpPr txBox="1"/>
          <p:nvPr/>
        </p:nvSpPr>
        <p:spPr>
          <a:xfrm flipH="1">
            <a:off x="2143837" y="1849653"/>
            <a:ext cx="86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개발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ACC6282-6DBA-1A49-91EB-8209FF91778A}"/>
              </a:ext>
            </a:extLst>
          </p:cNvPr>
          <p:cNvGrpSpPr/>
          <p:nvPr/>
        </p:nvGrpSpPr>
        <p:grpSpPr>
          <a:xfrm>
            <a:off x="1557299" y="5807257"/>
            <a:ext cx="562827" cy="448960"/>
            <a:chOff x="385175" y="2286916"/>
            <a:chExt cx="562827" cy="448960"/>
          </a:xfrm>
        </p:grpSpPr>
        <p:sp>
          <p:nvSpPr>
            <p:cNvPr id="112" name="Rounded Rectangle 9">
              <a:extLst>
                <a:ext uri="{FF2B5EF4-FFF2-40B4-BE49-F238E27FC236}">
                  <a16:creationId xmlns:a16="http://schemas.microsoft.com/office/drawing/2014/main" id="{73D10680-236A-624D-8C95-EDB10162C9C3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3" name="Rounded Rectangle 24">
              <a:extLst>
                <a:ext uri="{FF2B5EF4-FFF2-40B4-BE49-F238E27FC236}">
                  <a16:creationId xmlns:a16="http://schemas.microsoft.com/office/drawing/2014/main" id="{1EA8274F-8C7A-FF43-A446-232FC3788E51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14" name="Picture 2">
              <a:extLst>
                <a:ext uri="{FF2B5EF4-FFF2-40B4-BE49-F238E27FC236}">
                  <a16:creationId xmlns:a16="http://schemas.microsoft.com/office/drawing/2014/main" id="{1EBFBA35-D06D-AE4A-8628-DDA24CC30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 49" descr="Corporate-Data-Center.png">
              <a:extLst>
                <a:ext uri="{FF2B5EF4-FFF2-40B4-BE49-F238E27FC236}">
                  <a16:creationId xmlns:a16="http://schemas.microsoft.com/office/drawing/2014/main" id="{7ABFB3B2-93E6-3446-8F89-6652CC37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243697D-E821-7446-B31B-03A1BABC5237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DA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1633597B-B0CD-4F44-98CE-05DBC3D8A562}"/>
              </a:ext>
            </a:extLst>
          </p:cNvPr>
          <p:cNvGrpSpPr/>
          <p:nvPr/>
        </p:nvGrpSpPr>
        <p:grpSpPr>
          <a:xfrm>
            <a:off x="1556771" y="5286057"/>
            <a:ext cx="562827" cy="448960"/>
            <a:chOff x="385175" y="2286916"/>
            <a:chExt cx="562827" cy="448960"/>
          </a:xfrm>
        </p:grpSpPr>
        <p:sp>
          <p:nvSpPr>
            <p:cNvPr id="118" name="Rounded Rectangle 9">
              <a:extLst>
                <a:ext uri="{FF2B5EF4-FFF2-40B4-BE49-F238E27FC236}">
                  <a16:creationId xmlns:a16="http://schemas.microsoft.com/office/drawing/2014/main" id="{085B5B82-CC4A-C14B-83A9-B6542B33209B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9" name="Rounded Rectangle 24">
              <a:extLst>
                <a:ext uri="{FF2B5EF4-FFF2-40B4-BE49-F238E27FC236}">
                  <a16:creationId xmlns:a16="http://schemas.microsoft.com/office/drawing/2014/main" id="{17143A24-6A39-7546-857D-ADA008990E75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7DC3E8E2-0178-F443-B46A-9B7284D0D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49" descr="Corporate-Data-Center.png">
              <a:extLst>
                <a:ext uri="{FF2B5EF4-FFF2-40B4-BE49-F238E27FC236}">
                  <a16:creationId xmlns:a16="http://schemas.microsoft.com/office/drawing/2014/main" id="{1B7201B3-F777-B948-B640-9E3111C8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A242F20-9462-E044-AD65-6F225247D023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아키텍트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882DDD8-6AEC-AB42-B940-C4E1F17F81E1}"/>
              </a:ext>
            </a:extLst>
          </p:cNvPr>
          <p:cNvGrpSpPr/>
          <p:nvPr/>
        </p:nvGrpSpPr>
        <p:grpSpPr>
          <a:xfrm>
            <a:off x="1556771" y="2635496"/>
            <a:ext cx="562827" cy="448960"/>
            <a:chOff x="385175" y="2286916"/>
            <a:chExt cx="562827" cy="448960"/>
          </a:xfrm>
        </p:grpSpPr>
        <p:sp>
          <p:nvSpPr>
            <p:cNvPr id="124" name="Rounded Rectangle 9">
              <a:extLst>
                <a:ext uri="{FF2B5EF4-FFF2-40B4-BE49-F238E27FC236}">
                  <a16:creationId xmlns:a16="http://schemas.microsoft.com/office/drawing/2014/main" id="{AF0988F0-540E-BE43-A957-2FEDF3B29C99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25" name="Rounded Rectangle 24">
              <a:extLst>
                <a:ext uri="{FF2B5EF4-FFF2-40B4-BE49-F238E27FC236}">
                  <a16:creationId xmlns:a16="http://schemas.microsoft.com/office/drawing/2014/main" id="{0064E950-F0C0-0242-9CFD-5F06A122E907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26" name="Picture 2">
              <a:extLst>
                <a:ext uri="{FF2B5EF4-FFF2-40B4-BE49-F238E27FC236}">
                  <a16:creationId xmlns:a16="http://schemas.microsoft.com/office/drawing/2014/main" id="{BFAD138E-9CC0-564F-B31C-65A8C2F2E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49" descr="Corporate-Data-Center.png">
              <a:extLst>
                <a:ext uri="{FF2B5EF4-FFF2-40B4-BE49-F238E27FC236}">
                  <a16:creationId xmlns:a16="http://schemas.microsoft.com/office/drawing/2014/main" id="{5BF9E83E-B6BB-C340-AEB0-84986A661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A8CDBDA-20F1-D049-AE32-0DEBFAC0EBD0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PM, PMO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C8A57D5-E194-6948-B961-372CAFE6EDEF}"/>
              </a:ext>
            </a:extLst>
          </p:cNvPr>
          <p:cNvGrpSpPr/>
          <p:nvPr/>
        </p:nvGrpSpPr>
        <p:grpSpPr>
          <a:xfrm>
            <a:off x="1556771" y="3164385"/>
            <a:ext cx="562827" cy="448960"/>
            <a:chOff x="385175" y="2286916"/>
            <a:chExt cx="562827" cy="448960"/>
          </a:xfrm>
        </p:grpSpPr>
        <p:sp>
          <p:nvSpPr>
            <p:cNvPr id="130" name="Rounded Rectangle 9">
              <a:extLst>
                <a:ext uri="{FF2B5EF4-FFF2-40B4-BE49-F238E27FC236}">
                  <a16:creationId xmlns:a16="http://schemas.microsoft.com/office/drawing/2014/main" id="{CEB529CE-4AD2-C843-B599-3E3B348FF170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31" name="Rounded Rectangle 24">
              <a:extLst>
                <a:ext uri="{FF2B5EF4-FFF2-40B4-BE49-F238E27FC236}">
                  <a16:creationId xmlns:a16="http://schemas.microsoft.com/office/drawing/2014/main" id="{3AF99B0B-7C45-6745-8E9E-94244BA52639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32" name="Picture 2">
              <a:extLst>
                <a:ext uri="{FF2B5EF4-FFF2-40B4-BE49-F238E27FC236}">
                  <a16:creationId xmlns:a16="http://schemas.microsoft.com/office/drawing/2014/main" id="{C4A0D68E-2742-8547-8639-3C1771ACE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" name="Picture 49" descr="Corporate-Data-Center.png">
              <a:extLst>
                <a:ext uri="{FF2B5EF4-FFF2-40B4-BE49-F238E27FC236}">
                  <a16:creationId xmlns:a16="http://schemas.microsoft.com/office/drawing/2014/main" id="{70BAC54D-7106-004C-902C-9AAE8B7A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B064D9E-C377-7C41-8759-DA965C31EF2C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기획자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ECF86E3-B37C-2D48-9AEC-E1BF04E87895}"/>
              </a:ext>
            </a:extLst>
          </p:cNvPr>
          <p:cNvGrpSpPr/>
          <p:nvPr/>
        </p:nvGrpSpPr>
        <p:grpSpPr>
          <a:xfrm>
            <a:off x="1556771" y="3693274"/>
            <a:ext cx="562827" cy="448960"/>
            <a:chOff x="385175" y="2286916"/>
            <a:chExt cx="562827" cy="448960"/>
          </a:xfrm>
        </p:grpSpPr>
        <p:sp>
          <p:nvSpPr>
            <p:cNvPr id="136" name="Rounded Rectangle 9">
              <a:extLst>
                <a:ext uri="{FF2B5EF4-FFF2-40B4-BE49-F238E27FC236}">
                  <a16:creationId xmlns:a16="http://schemas.microsoft.com/office/drawing/2014/main" id="{4A878E06-6942-FE48-82AB-FABDE40FDE17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37" name="Rounded Rectangle 24">
              <a:extLst>
                <a:ext uri="{FF2B5EF4-FFF2-40B4-BE49-F238E27FC236}">
                  <a16:creationId xmlns:a16="http://schemas.microsoft.com/office/drawing/2014/main" id="{7931CB53-42A2-F449-AF61-45CB2C728DA4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38" name="Picture 2">
              <a:extLst>
                <a:ext uri="{FF2B5EF4-FFF2-40B4-BE49-F238E27FC236}">
                  <a16:creationId xmlns:a16="http://schemas.microsoft.com/office/drawing/2014/main" id="{6DB889A0-0936-0744-A824-0F1EFF017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49" descr="Corporate-Data-Center.png">
              <a:extLst>
                <a:ext uri="{FF2B5EF4-FFF2-40B4-BE49-F238E27FC236}">
                  <a16:creationId xmlns:a16="http://schemas.microsoft.com/office/drawing/2014/main" id="{87EDE529-F06B-7140-9BCF-9EFD05D4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24532E3-4D38-3C42-B6E6-A50619C33E08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디자이너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ACE5A22F-09B9-F146-967E-099202DA33F5}"/>
              </a:ext>
            </a:extLst>
          </p:cNvPr>
          <p:cNvGrpSpPr/>
          <p:nvPr/>
        </p:nvGrpSpPr>
        <p:grpSpPr>
          <a:xfrm>
            <a:off x="1556771" y="4222163"/>
            <a:ext cx="562827" cy="448960"/>
            <a:chOff x="385175" y="2286916"/>
            <a:chExt cx="562827" cy="448960"/>
          </a:xfrm>
        </p:grpSpPr>
        <p:sp>
          <p:nvSpPr>
            <p:cNvPr id="142" name="Rounded Rectangle 9">
              <a:extLst>
                <a:ext uri="{FF2B5EF4-FFF2-40B4-BE49-F238E27FC236}">
                  <a16:creationId xmlns:a16="http://schemas.microsoft.com/office/drawing/2014/main" id="{14F0781E-3FB3-024F-91F6-E6C4DFCA3AF8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3" name="Rounded Rectangle 24">
              <a:extLst>
                <a:ext uri="{FF2B5EF4-FFF2-40B4-BE49-F238E27FC236}">
                  <a16:creationId xmlns:a16="http://schemas.microsoft.com/office/drawing/2014/main" id="{0CB74AE2-31A7-DF49-A85E-8B5D299AC163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44" name="Picture 2">
              <a:extLst>
                <a:ext uri="{FF2B5EF4-FFF2-40B4-BE49-F238E27FC236}">
                  <a16:creationId xmlns:a16="http://schemas.microsoft.com/office/drawing/2014/main" id="{52D62DD9-324F-734A-A1E5-3D2452AE3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49" descr="Corporate-Data-Center.png">
              <a:extLst>
                <a:ext uri="{FF2B5EF4-FFF2-40B4-BE49-F238E27FC236}">
                  <a16:creationId xmlns:a16="http://schemas.microsoft.com/office/drawing/2014/main" id="{3C9ACAD9-9332-AC44-9231-51BBF7050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1E75294-48A3-5A4C-9E34-223E72755788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퍼블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AAD0D77-42F0-D748-A306-6B8AB4A61567}"/>
              </a:ext>
            </a:extLst>
          </p:cNvPr>
          <p:cNvGrpSpPr/>
          <p:nvPr/>
        </p:nvGrpSpPr>
        <p:grpSpPr>
          <a:xfrm>
            <a:off x="1556771" y="4751053"/>
            <a:ext cx="562827" cy="448960"/>
            <a:chOff x="385175" y="2286916"/>
            <a:chExt cx="562827" cy="448960"/>
          </a:xfrm>
        </p:grpSpPr>
        <p:sp>
          <p:nvSpPr>
            <p:cNvPr id="148" name="Rounded Rectangle 9">
              <a:extLst>
                <a:ext uri="{FF2B5EF4-FFF2-40B4-BE49-F238E27FC236}">
                  <a16:creationId xmlns:a16="http://schemas.microsoft.com/office/drawing/2014/main" id="{C2D3B48B-D5C4-B040-8023-A7FE0176BDB1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9" name="Rounded Rectangle 24">
              <a:extLst>
                <a:ext uri="{FF2B5EF4-FFF2-40B4-BE49-F238E27FC236}">
                  <a16:creationId xmlns:a16="http://schemas.microsoft.com/office/drawing/2014/main" id="{0A484914-02E4-784F-89A7-6D031E399246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50" name="Picture 2">
              <a:extLst>
                <a:ext uri="{FF2B5EF4-FFF2-40B4-BE49-F238E27FC236}">
                  <a16:creationId xmlns:a16="http://schemas.microsoft.com/office/drawing/2014/main" id="{A11AC02E-158F-7844-B60E-4584C4D22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49" descr="Corporate-Data-Center.png">
              <a:extLst>
                <a:ext uri="{FF2B5EF4-FFF2-40B4-BE49-F238E27FC236}">
                  <a16:creationId xmlns:a16="http://schemas.microsoft.com/office/drawing/2014/main" id="{4BFEFECF-72FB-AD47-9C79-8DE506532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3C24846-56F2-964F-8502-F008C615A1E8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개발자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DB48E1F9-834D-D345-9484-C1C4F0AFC5C1}"/>
              </a:ext>
            </a:extLst>
          </p:cNvPr>
          <p:cNvGrpSpPr/>
          <p:nvPr/>
        </p:nvGrpSpPr>
        <p:grpSpPr>
          <a:xfrm>
            <a:off x="813176" y="2654966"/>
            <a:ext cx="562827" cy="448960"/>
            <a:chOff x="385175" y="2286916"/>
            <a:chExt cx="562827" cy="448960"/>
          </a:xfrm>
        </p:grpSpPr>
        <p:sp>
          <p:nvSpPr>
            <p:cNvPr id="154" name="Rounded Rectangle 9">
              <a:extLst>
                <a:ext uri="{FF2B5EF4-FFF2-40B4-BE49-F238E27FC236}">
                  <a16:creationId xmlns:a16="http://schemas.microsoft.com/office/drawing/2014/main" id="{548A04D6-C6D0-884C-AB84-E9C22147E3DF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55" name="Rounded Rectangle 24">
              <a:extLst>
                <a:ext uri="{FF2B5EF4-FFF2-40B4-BE49-F238E27FC236}">
                  <a16:creationId xmlns:a16="http://schemas.microsoft.com/office/drawing/2014/main" id="{BCB03179-1AF5-3147-B4B2-47DA43816A7A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56" name="Picture 2">
              <a:extLst>
                <a:ext uri="{FF2B5EF4-FFF2-40B4-BE49-F238E27FC236}">
                  <a16:creationId xmlns:a16="http://schemas.microsoft.com/office/drawing/2014/main" id="{009679AF-D701-254A-B2E9-95C52D20B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7" name="Picture 49" descr="Corporate-Data-Center.png">
              <a:extLst>
                <a:ext uri="{FF2B5EF4-FFF2-40B4-BE49-F238E27FC236}">
                  <a16:creationId xmlns:a16="http://schemas.microsoft.com/office/drawing/2014/main" id="{B7B2C67B-4BEE-FE43-82EA-A82A7DFB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0CFA5BF-0694-1145-8091-B70310D32691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연구원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2ACDC8F6-7D9D-3E47-AA9E-E85DAE283B76}"/>
              </a:ext>
            </a:extLst>
          </p:cNvPr>
          <p:cNvGrpSpPr/>
          <p:nvPr/>
        </p:nvGrpSpPr>
        <p:grpSpPr>
          <a:xfrm>
            <a:off x="813704" y="3173916"/>
            <a:ext cx="562827" cy="448960"/>
            <a:chOff x="385175" y="2286916"/>
            <a:chExt cx="562827" cy="448960"/>
          </a:xfrm>
        </p:grpSpPr>
        <p:sp>
          <p:nvSpPr>
            <p:cNvPr id="160" name="Rounded Rectangle 9">
              <a:extLst>
                <a:ext uri="{FF2B5EF4-FFF2-40B4-BE49-F238E27FC236}">
                  <a16:creationId xmlns:a16="http://schemas.microsoft.com/office/drawing/2014/main" id="{9D12D081-CD34-2A40-BD46-54EB20200A77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Rounded Rectangle 24">
              <a:extLst>
                <a:ext uri="{FF2B5EF4-FFF2-40B4-BE49-F238E27FC236}">
                  <a16:creationId xmlns:a16="http://schemas.microsoft.com/office/drawing/2014/main" id="{C530D6B5-8D22-194A-B0D8-5CA448A4581C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62" name="Picture 2">
              <a:extLst>
                <a:ext uri="{FF2B5EF4-FFF2-40B4-BE49-F238E27FC236}">
                  <a16:creationId xmlns:a16="http://schemas.microsoft.com/office/drawing/2014/main" id="{E29F13D7-E8A6-D549-96AC-717D210D0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9" descr="Corporate-Data-Center.png">
              <a:extLst>
                <a:ext uri="{FF2B5EF4-FFF2-40B4-BE49-F238E27FC236}">
                  <a16:creationId xmlns:a16="http://schemas.microsoft.com/office/drawing/2014/main" id="{7C3CEFC6-D1C4-1947-97DC-6AC38D0F5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35658C0-2273-FF48-9E12-F40AA74C2503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현업 담당자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43F5EF6-631B-6F42-806A-92D51C8A0869}"/>
              </a:ext>
            </a:extLst>
          </p:cNvPr>
          <p:cNvGrpSpPr/>
          <p:nvPr/>
        </p:nvGrpSpPr>
        <p:grpSpPr>
          <a:xfrm>
            <a:off x="816962" y="3692866"/>
            <a:ext cx="562827" cy="470363"/>
            <a:chOff x="385175" y="2286916"/>
            <a:chExt cx="562827" cy="470363"/>
          </a:xfrm>
        </p:grpSpPr>
        <p:sp>
          <p:nvSpPr>
            <p:cNvPr id="166" name="Rounded Rectangle 9">
              <a:extLst>
                <a:ext uri="{FF2B5EF4-FFF2-40B4-BE49-F238E27FC236}">
                  <a16:creationId xmlns:a16="http://schemas.microsoft.com/office/drawing/2014/main" id="{C29864F2-C66F-324F-9F2F-6B703C11BA0A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67" name="Rounded Rectangle 24">
              <a:extLst>
                <a:ext uri="{FF2B5EF4-FFF2-40B4-BE49-F238E27FC236}">
                  <a16:creationId xmlns:a16="http://schemas.microsoft.com/office/drawing/2014/main" id="{023918B5-B7DA-0644-A229-0F6E09C7E208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68" name="Picture 2">
              <a:extLst>
                <a:ext uri="{FF2B5EF4-FFF2-40B4-BE49-F238E27FC236}">
                  <a16:creationId xmlns:a16="http://schemas.microsoft.com/office/drawing/2014/main" id="{D25A75D1-F95D-BB46-8AC7-18887D861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" name="Picture 49" descr="Corporate-Data-Center.png">
              <a:extLst>
                <a:ext uri="{FF2B5EF4-FFF2-40B4-BE49-F238E27FC236}">
                  <a16:creationId xmlns:a16="http://schemas.microsoft.com/office/drawing/2014/main" id="{E33403B6-A758-7044-BE93-F46829A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675A5F9-209F-C84D-BBFA-8DA0CF2F36B3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엔지니어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1934CCA9-BDCE-384A-9DF5-C3A728501B8C}"/>
              </a:ext>
            </a:extLst>
          </p:cNvPr>
          <p:cNvGrpSpPr/>
          <p:nvPr/>
        </p:nvGrpSpPr>
        <p:grpSpPr>
          <a:xfrm>
            <a:off x="813704" y="4243067"/>
            <a:ext cx="562827" cy="470363"/>
            <a:chOff x="385175" y="2286916"/>
            <a:chExt cx="562827" cy="470363"/>
          </a:xfrm>
        </p:grpSpPr>
        <p:sp>
          <p:nvSpPr>
            <p:cNvPr id="172" name="Rounded Rectangle 9">
              <a:extLst>
                <a:ext uri="{FF2B5EF4-FFF2-40B4-BE49-F238E27FC236}">
                  <a16:creationId xmlns:a16="http://schemas.microsoft.com/office/drawing/2014/main" id="{3A42D842-325E-3A4C-8AB4-5A629A6E812E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73" name="Rounded Rectangle 24">
              <a:extLst>
                <a:ext uri="{FF2B5EF4-FFF2-40B4-BE49-F238E27FC236}">
                  <a16:creationId xmlns:a16="http://schemas.microsoft.com/office/drawing/2014/main" id="{D25ADC33-A879-4144-885C-C1FB04BDDAC8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74" name="Picture 2">
              <a:extLst>
                <a:ext uri="{FF2B5EF4-FFF2-40B4-BE49-F238E27FC236}">
                  <a16:creationId xmlns:a16="http://schemas.microsoft.com/office/drawing/2014/main" id="{15D716A0-942D-C14E-AB10-6C1C02EDC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49" descr="Corporate-Data-Center.png">
              <a:extLst>
                <a:ext uri="{FF2B5EF4-FFF2-40B4-BE49-F238E27FC236}">
                  <a16:creationId xmlns:a16="http://schemas.microsoft.com/office/drawing/2014/main" id="{C78CE51F-8AF6-1E43-B4A1-A2C3F51C6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ED8262C-57C2-BF4E-9EA2-F59EB5CB40C5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과학자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177" name="모서리가 둥근 직사각형 176">
            <a:extLst>
              <a:ext uri="{FF2B5EF4-FFF2-40B4-BE49-F238E27FC236}">
                <a16:creationId xmlns:a16="http://schemas.microsoft.com/office/drawing/2014/main" id="{A0D85268-D070-5E40-AFF5-C239D254A73D}"/>
              </a:ext>
            </a:extLst>
          </p:cNvPr>
          <p:cNvSpPr/>
          <p:nvPr/>
        </p:nvSpPr>
        <p:spPr>
          <a:xfrm>
            <a:off x="2504384" y="2638958"/>
            <a:ext cx="1655026" cy="3862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빌드 </a:t>
            </a:r>
            <a:r>
              <a:rPr kumimoji="1" lang="en-US" altLang="ko-KR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테스트 </a:t>
            </a:r>
            <a:r>
              <a:rPr kumimoji="1" lang="en-US" altLang="ko-KR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Workflow </a:t>
            </a:r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예시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6EA9B99-3AC1-204F-9F42-10BC028254EF}"/>
              </a:ext>
            </a:extLst>
          </p:cNvPr>
          <p:cNvSpPr/>
          <p:nvPr/>
        </p:nvSpPr>
        <p:spPr>
          <a:xfrm>
            <a:off x="2483582" y="2907211"/>
            <a:ext cx="1675829" cy="35509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48D3D21-BDFF-2F47-BD2F-0516151B26D3}"/>
              </a:ext>
            </a:extLst>
          </p:cNvPr>
          <p:cNvSpPr/>
          <p:nvPr/>
        </p:nvSpPr>
        <p:spPr>
          <a:xfrm>
            <a:off x="3016641" y="2916904"/>
            <a:ext cx="216024" cy="216024"/>
          </a:xfrm>
          <a:prstGeom prst="ellipse">
            <a:avLst/>
          </a:prstGeom>
          <a:solidFill>
            <a:schemeClr val="bg2">
              <a:lumMod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90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7CF3008-11DB-994A-BF75-FD660262E889}"/>
              </a:ext>
            </a:extLst>
          </p:cNvPr>
          <p:cNvCxnSpPr>
            <a:cxnSpLocks/>
            <a:stCxn id="179" idx="4"/>
          </p:cNvCxnSpPr>
          <p:nvPr/>
        </p:nvCxnSpPr>
        <p:spPr>
          <a:xfrm flipH="1">
            <a:off x="3118071" y="3132928"/>
            <a:ext cx="6582" cy="309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35D73B7-3BA7-0044-89AE-592CE6AAAF6D}"/>
              </a:ext>
            </a:extLst>
          </p:cNvPr>
          <p:cNvSpPr/>
          <p:nvPr/>
        </p:nvSpPr>
        <p:spPr>
          <a:xfrm>
            <a:off x="2657469" y="3181805"/>
            <a:ext cx="960926" cy="16857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Back Log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4DF2CE6-A258-2645-A21B-EF3A52148839}"/>
              </a:ext>
            </a:extLst>
          </p:cNvPr>
          <p:cNvSpPr/>
          <p:nvPr/>
        </p:nvSpPr>
        <p:spPr>
          <a:xfrm>
            <a:off x="2657469" y="3396154"/>
            <a:ext cx="960926" cy="16857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해야할 일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0269E2C-B865-4B4A-8507-9D41A44EB407}"/>
              </a:ext>
            </a:extLst>
          </p:cNvPr>
          <p:cNvSpPr/>
          <p:nvPr/>
        </p:nvSpPr>
        <p:spPr>
          <a:xfrm>
            <a:off x="2657469" y="3617998"/>
            <a:ext cx="960926" cy="168579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진행 중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207CC59-A091-4841-B010-1B68F46B8FBE}"/>
              </a:ext>
            </a:extLst>
          </p:cNvPr>
          <p:cNvSpPr/>
          <p:nvPr/>
        </p:nvSpPr>
        <p:spPr>
          <a:xfrm>
            <a:off x="3358334" y="3811223"/>
            <a:ext cx="730094" cy="1814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Commit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85" name="꺾인 연결선[E] 162">
            <a:extLst>
              <a:ext uri="{FF2B5EF4-FFF2-40B4-BE49-F238E27FC236}">
                <a16:creationId xmlns:a16="http://schemas.microsoft.com/office/drawing/2014/main" id="{7E4A594C-55EE-654A-8282-0CC30D3EAC51}"/>
              </a:ext>
            </a:extLst>
          </p:cNvPr>
          <p:cNvCxnSpPr>
            <a:cxnSpLocks/>
            <a:stCxn id="183" idx="3"/>
            <a:endCxn id="184" idx="0"/>
          </p:cNvCxnSpPr>
          <p:nvPr/>
        </p:nvCxnSpPr>
        <p:spPr>
          <a:xfrm>
            <a:off x="3618395" y="3702288"/>
            <a:ext cx="104986" cy="1089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64">
            <a:extLst>
              <a:ext uri="{FF2B5EF4-FFF2-40B4-BE49-F238E27FC236}">
                <a16:creationId xmlns:a16="http://schemas.microsoft.com/office/drawing/2014/main" id="{19D39E7F-A76F-214A-A9DA-6E388ECE68C5}"/>
              </a:ext>
            </a:extLst>
          </p:cNvPr>
          <p:cNvCxnSpPr>
            <a:cxnSpLocks/>
            <a:stCxn id="184" idx="1"/>
            <a:endCxn id="183" idx="1"/>
          </p:cNvCxnSpPr>
          <p:nvPr/>
        </p:nvCxnSpPr>
        <p:spPr>
          <a:xfrm rot="10800000">
            <a:off x="2657470" y="3702289"/>
            <a:ext cx="700865" cy="199651"/>
          </a:xfrm>
          <a:prstGeom prst="bentConnector3">
            <a:avLst>
              <a:gd name="adj1" fmla="val 132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0825297-F61C-A048-A96A-455DD6543E1D}"/>
              </a:ext>
            </a:extLst>
          </p:cNvPr>
          <p:cNvSpPr/>
          <p:nvPr/>
        </p:nvSpPr>
        <p:spPr>
          <a:xfrm>
            <a:off x="3358334" y="4085674"/>
            <a:ext cx="730094" cy="1814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Pull Request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C2773638-08C9-C843-A6A9-0FB229C98832}"/>
              </a:ext>
            </a:extLst>
          </p:cNvPr>
          <p:cNvCxnSpPr>
            <a:cxnSpLocks/>
            <a:stCxn id="184" idx="2"/>
            <a:endCxn id="187" idx="0"/>
          </p:cNvCxnSpPr>
          <p:nvPr/>
        </p:nvCxnSpPr>
        <p:spPr>
          <a:xfrm>
            <a:off x="3723381" y="3992655"/>
            <a:ext cx="0" cy="9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다이아몬드 188">
            <a:extLst>
              <a:ext uri="{FF2B5EF4-FFF2-40B4-BE49-F238E27FC236}">
                <a16:creationId xmlns:a16="http://schemas.microsoft.com/office/drawing/2014/main" id="{16F71F52-0050-6F4F-992E-36067125C084}"/>
              </a:ext>
            </a:extLst>
          </p:cNvPr>
          <p:cNvSpPr/>
          <p:nvPr/>
        </p:nvSpPr>
        <p:spPr>
          <a:xfrm>
            <a:off x="2643591" y="4306274"/>
            <a:ext cx="962123" cy="318652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7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0" name="다이아몬드 189">
            <a:extLst>
              <a:ext uri="{FF2B5EF4-FFF2-40B4-BE49-F238E27FC236}">
                <a16:creationId xmlns:a16="http://schemas.microsoft.com/office/drawing/2014/main" id="{804B074D-A88C-9D42-8516-45F413CF9480}"/>
              </a:ext>
            </a:extLst>
          </p:cNvPr>
          <p:cNvSpPr/>
          <p:nvPr/>
        </p:nvSpPr>
        <p:spPr>
          <a:xfrm>
            <a:off x="2637001" y="4905421"/>
            <a:ext cx="976059" cy="427856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7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E15FB48-2711-B747-8051-09BEDCDDE7FB}"/>
              </a:ext>
            </a:extLst>
          </p:cNvPr>
          <p:cNvSpPr txBox="1"/>
          <p:nvPr/>
        </p:nvSpPr>
        <p:spPr>
          <a:xfrm>
            <a:off x="2783259" y="4949947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빌드 </a:t>
            </a:r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&amp;</a:t>
            </a:r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endParaRPr kumimoji="1" lang="en-US" altLang="ko-KR" sz="7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ctr"/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정적</a:t>
            </a:r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보안 분석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DF9F766-8A52-5E4E-B337-8BCD5DAC97FA}"/>
              </a:ext>
            </a:extLst>
          </p:cNvPr>
          <p:cNvSpPr txBox="1"/>
          <p:nvPr/>
        </p:nvSpPr>
        <p:spPr>
          <a:xfrm>
            <a:off x="2867208" y="4368060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코드 리뷰</a:t>
            </a:r>
          </a:p>
        </p:txBody>
      </p:sp>
      <p:cxnSp>
        <p:nvCxnSpPr>
          <p:cNvPr id="193" name="꺾인 연결선[E] 171">
            <a:extLst>
              <a:ext uri="{FF2B5EF4-FFF2-40B4-BE49-F238E27FC236}">
                <a16:creationId xmlns:a16="http://schemas.microsoft.com/office/drawing/2014/main" id="{9CCF6597-38BE-CB45-86F1-F64C4235A5A7}"/>
              </a:ext>
            </a:extLst>
          </p:cNvPr>
          <p:cNvCxnSpPr>
            <a:cxnSpLocks/>
            <a:stCxn id="187" idx="3"/>
            <a:endCxn id="189" idx="3"/>
          </p:cNvCxnSpPr>
          <p:nvPr/>
        </p:nvCxnSpPr>
        <p:spPr>
          <a:xfrm flipH="1">
            <a:off x="3605714" y="4176390"/>
            <a:ext cx="482714" cy="289210"/>
          </a:xfrm>
          <a:prstGeom prst="bentConnector3">
            <a:avLst>
              <a:gd name="adj1" fmla="val -473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943127A-E83D-2D45-8FA5-87B62B01F745}"/>
              </a:ext>
            </a:extLst>
          </p:cNvPr>
          <p:cNvSpPr/>
          <p:nvPr/>
        </p:nvSpPr>
        <p:spPr>
          <a:xfrm>
            <a:off x="2644788" y="4661016"/>
            <a:ext cx="960926" cy="18919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Merge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628E868-11C1-3D4E-A2C8-DEDF9BA7EB44}"/>
              </a:ext>
            </a:extLst>
          </p:cNvPr>
          <p:cNvSpPr/>
          <p:nvPr/>
        </p:nvSpPr>
        <p:spPr>
          <a:xfrm>
            <a:off x="2644788" y="5636296"/>
            <a:ext cx="960926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A6076CA-F769-AD4F-82A4-ED9B6C770842}"/>
              </a:ext>
            </a:extLst>
          </p:cNvPr>
          <p:cNvSpPr/>
          <p:nvPr/>
        </p:nvSpPr>
        <p:spPr>
          <a:xfrm>
            <a:off x="2644788" y="5383358"/>
            <a:ext cx="960926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검증계 배포</a:t>
            </a:r>
            <a:endParaRPr kumimoji="0" lang="ko-KR" altLang="en-US" sz="7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6E945A-47AE-9046-8667-4C1C5EBB475C}"/>
              </a:ext>
            </a:extLst>
          </p:cNvPr>
          <p:cNvSpPr/>
          <p:nvPr/>
        </p:nvSpPr>
        <p:spPr>
          <a:xfrm>
            <a:off x="2643591" y="6232912"/>
            <a:ext cx="962123" cy="226192"/>
          </a:xfrm>
          <a:prstGeom prst="rect">
            <a:avLst/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Done</a:t>
            </a:r>
            <a:endParaRPr kumimoji="0" lang="ko-KR" altLang="en-US" sz="8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8E8AF18-40D7-5E48-A935-C0EE706AE036}"/>
              </a:ext>
            </a:extLst>
          </p:cNvPr>
          <p:cNvSpPr/>
          <p:nvPr/>
        </p:nvSpPr>
        <p:spPr>
          <a:xfrm>
            <a:off x="2644788" y="5897702"/>
            <a:ext cx="960926" cy="22619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운영계 배포</a:t>
            </a:r>
          </a:p>
        </p:txBody>
      </p:sp>
      <p:pic>
        <p:nvPicPr>
          <p:cNvPr id="199" name="그림 198">
            <a:extLst>
              <a:ext uri="{FF2B5EF4-FFF2-40B4-BE49-F238E27FC236}">
                <a16:creationId xmlns:a16="http://schemas.microsoft.com/office/drawing/2014/main" id="{1AF0F701-34B8-484E-8132-5B66F7A36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97" y="2640502"/>
            <a:ext cx="1919371" cy="7813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F4F1475E-35A2-B348-9076-0DB331E76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64" y="3824905"/>
            <a:ext cx="1855836" cy="888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4B4CF45E-ACBE-194E-9C5F-34F152EF2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567" y="5114031"/>
            <a:ext cx="1390170" cy="938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411F6DDD-9740-7443-89C4-24222E3A8642}"/>
              </a:ext>
            </a:extLst>
          </p:cNvPr>
          <p:cNvSpPr txBox="1"/>
          <p:nvPr/>
        </p:nvSpPr>
        <p:spPr>
          <a:xfrm>
            <a:off x="4333297" y="3442990"/>
            <a:ext cx="191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Argo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를 통한 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API Deployment Automation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파이프라인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DA56958-E993-104B-9008-543C83452871}"/>
              </a:ext>
            </a:extLst>
          </p:cNvPr>
          <p:cNvSpPr txBox="1"/>
          <p:nvPr/>
        </p:nvSpPr>
        <p:spPr>
          <a:xfrm>
            <a:off x="4333297" y="4754374"/>
            <a:ext cx="191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Git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통한 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UI Deployment Automation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파이프라인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5B9442E-879B-914B-9A0E-B3BA39D8477F}"/>
              </a:ext>
            </a:extLst>
          </p:cNvPr>
          <p:cNvSpPr txBox="1"/>
          <p:nvPr/>
        </p:nvSpPr>
        <p:spPr>
          <a:xfrm>
            <a:off x="4333297" y="6119496"/>
            <a:ext cx="197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Jenkins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를  통한 모델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Deployment Automation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파이프라인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8A159A9-E2FB-AD41-9586-7B3C4989F269}"/>
              </a:ext>
            </a:extLst>
          </p:cNvPr>
          <p:cNvSpPr/>
          <p:nvPr/>
        </p:nvSpPr>
        <p:spPr>
          <a:xfrm>
            <a:off x="6342617" y="2633601"/>
            <a:ext cx="1750166" cy="263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ln>
                  <a:solidFill>
                    <a:srgbClr val="97C2F1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 pitchFamily="34" charset="0"/>
              </a:rPr>
              <a:t>배포 전략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6A2C8A7-3D62-B343-8877-E53D19C66701}"/>
              </a:ext>
            </a:extLst>
          </p:cNvPr>
          <p:cNvSpPr txBox="1"/>
          <p:nvPr/>
        </p:nvSpPr>
        <p:spPr>
          <a:xfrm>
            <a:off x="6333394" y="2913855"/>
            <a:ext cx="1759328" cy="311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>
              <a:buClr>
                <a:schemeClr val="tx1">
                  <a:lumMod val="50000"/>
                  <a:lumOff val="50000"/>
                </a:schemeClr>
              </a:buClr>
              <a:defRPr sz="1300">
                <a:solidFill>
                  <a:prstClr val="black"/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1pPr>
          </a:lstStyle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kumimoji="1" lang="en-US" altLang="ko-KR" sz="900" b="1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In-place </a:t>
            </a:r>
            <a:r>
              <a:rPr kumimoji="1" lang="ko-KR" altLang="en-US" sz="900" b="1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배포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배포 그룹의 환경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인프라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)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 있는 </a:t>
            </a:r>
            <a:r>
              <a:rPr kumimoji="1" lang="en-US" altLang="ko-KR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Application</a:t>
            </a:r>
            <a:r>
              <a:rPr kumimoji="1" lang="ko-KR" altLang="en-US" sz="9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을 일시 정지 후 새 버전 배포 후 실행 </a:t>
            </a:r>
            <a:endParaRPr kumimoji="1" lang="en-US" altLang="ko-KR" sz="9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lang="en-US" altLang="ko-KR" sz="900" b="1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Rolling Update </a:t>
            </a:r>
            <a:r>
              <a:rPr lang="ko-KR" altLang="en-US" sz="900" b="1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배포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:  </a:t>
            </a: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여러 개의 가동중인 서버 환경에서 한번에 변경사항이 포함된 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Application</a:t>
            </a:r>
            <a:r>
              <a:rPr lang="ko-KR" altLang="en-US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을 배포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lang="en-US" altLang="ko-KR" sz="900" b="1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Blue/Green </a:t>
            </a:r>
            <a:r>
              <a:rPr lang="ko-KR" altLang="en-US" sz="900" b="1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배포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하나의 버전만 프로덕션 되기 때문에 버전 관리 문제를 방지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, 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운영 환경에 영향을 주지 않고 실제 서비스 환경으로 새 버전 테스트가 가능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그리고 롤백도 용이</a:t>
            </a:r>
            <a:endParaRPr lang="en-US" altLang="ko-KR" sz="9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69875" indent="-269875" defTabSz="914405" fontAlgn="base" latinLnBrk="0">
              <a:lnSpc>
                <a:spcPct val="110000"/>
              </a:lnSpc>
              <a:spcBef>
                <a:spcPts val="200"/>
              </a:spcBef>
              <a:buClr>
                <a:srgbClr val="366EAC"/>
              </a:buClr>
              <a:buSzPct val="90000"/>
              <a:buFont typeface="Wingdings 2" panose="05020102010507070707" pitchFamily="18" charset="2"/>
              <a:buChar char=""/>
              <a:defRPr/>
            </a:pPr>
            <a:r>
              <a:rPr lang="en-US" altLang="ko-KR" sz="900" b="1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Canary </a:t>
            </a:r>
            <a:r>
              <a:rPr lang="ko-KR" altLang="en-US" sz="900" b="1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배포</a:t>
            </a:r>
            <a:r>
              <a:rPr lang="en-US" altLang="ko-KR" sz="9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가동 중인 서버들의 일부에만 새로운 앱을 배포하여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일부 트래픽을 새 버전의 환경으로 분산하는 방법으로 </a:t>
            </a:r>
            <a:r>
              <a:rPr lang="en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A/B 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테스트가 가능하고</a:t>
            </a:r>
            <a:r>
              <a:rPr lang="en-US" altLang="ko-KR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, </a:t>
            </a:r>
            <a:r>
              <a:rPr lang="ko-KR" altLang="en-US" sz="9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오류율 및 성능 모니터링에 유용하게 사용할 수 있다는 장점</a:t>
            </a:r>
            <a:endParaRPr lang="en-US" altLang="ko-KR" sz="9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3391FBC1-81CC-6A45-AED7-988E2F812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430" y="2675736"/>
            <a:ext cx="360000" cy="360000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B2306189-FF17-7D47-B415-7456D4B60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420" y="4210338"/>
            <a:ext cx="360000" cy="360000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4F0EA3F8-CA6F-0B41-9943-C26DBE68F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935" y="4994192"/>
            <a:ext cx="360000" cy="360000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9880726C-BC9E-524C-BC1C-B2EB19E8D8A2}"/>
              </a:ext>
            </a:extLst>
          </p:cNvPr>
          <p:cNvSpPr txBox="1"/>
          <p:nvPr/>
        </p:nvSpPr>
        <p:spPr>
          <a:xfrm>
            <a:off x="8158684" y="3120893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Back-end</a:t>
            </a:r>
            <a:endParaRPr kumimoji="1" lang="ko-KR" altLang="en-US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D009108F-7F7B-5D43-B450-0144ACD7A3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1430" y="3451082"/>
            <a:ext cx="360000" cy="360000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B328FCE0-8509-824C-8F79-05A04C7FBD7C}"/>
              </a:ext>
            </a:extLst>
          </p:cNvPr>
          <p:cNvSpPr txBox="1"/>
          <p:nvPr/>
        </p:nvSpPr>
        <p:spPr>
          <a:xfrm>
            <a:off x="8158684" y="3892973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인터페이스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7ADB42E-1045-0A4D-903A-7EACE500DB4E}"/>
              </a:ext>
            </a:extLst>
          </p:cNvPr>
          <p:cNvSpPr txBox="1"/>
          <p:nvPr/>
        </p:nvSpPr>
        <p:spPr>
          <a:xfrm>
            <a:off x="8128312" y="465744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Front-end</a:t>
            </a:r>
            <a:endParaRPr kumimoji="1" lang="ko-KR" altLang="en-US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214" name="직선 연결선[R] 195">
            <a:extLst>
              <a:ext uri="{FF2B5EF4-FFF2-40B4-BE49-F238E27FC236}">
                <a16:creationId xmlns:a16="http://schemas.microsoft.com/office/drawing/2014/main" id="{0FEFB965-34A6-844F-995A-4C7EBE9C7F0F}"/>
              </a:ext>
            </a:extLst>
          </p:cNvPr>
          <p:cNvCxnSpPr>
            <a:cxnSpLocks/>
            <a:stCxn id="207" idx="2"/>
            <a:endCxn id="210" idx="0"/>
          </p:cNvCxnSpPr>
          <p:nvPr/>
        </p:nvCxnSpPr>
        <p:spPr>
          <a:xfrm>
            <a:off x="8471430" y="3035736"/>
            <a:ext cx="0" cy="8515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[R] 196">
            <a:extLst>
              <a:ext uri="{FF2B5EF4-FFF2-40B4-BE49-F238E27FC236}">
                <a16:creationId xmlns:a16="http://schemas.microsoft.com/office/drawing/2014/main" id="{FB871BA8-E9C3-1445-B383-6BF7388F4134}"/>
              </a:ext>
            </a:extLst>
          </p:cNvPr>
          <p:cNvCxnSpPr>
            <a:cxnSpLocks/>
            <a:stCxn id="211" idx="2"/>
            <a:endCxn id="212" idx="0"/>
          </p:cNvCxnSpPr>
          <p:nvPr/>
        </p:nvCxnSpPr>
        <p:spPr>
          <a:xfrm>
            <a:off x="8471430" y="3811082"/>
            <a:ext cx="0" cy="8189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92A4510-D7A4-3144-9E9E-0A722C51E3BC}"/>
              </a:ext>
            </a:extLst>
          </p:cNvPr>
          <p:cNvSpPr/>
          <p:nvPr/>
        </p:nvSpPr>
        <p:spPr>
          <a:xfrm>
            <a:off x="8158684" y="2645486"/>
            <a:ext cx="641479" cy="71038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0CA6A52-AFA9-3346-B6B3-3A7BF75255A6}"/>
              </a:ext>
            </a:extLst>
          </p:cNvPr>
          <p:cNvSpPr/>
          <p:nvPr/>
        </p:nvSpPr>
        <p:spPr>
          <a:xfrm>
            <a:off x="8154572" y="3423799"/>
            <a:ext cx="649703" cy="703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7A2367C-A273-4E4B-93B0-34D9425AA0C5}"/>
              </a:ext>
            </a:extLst>
          </p:cNvPr>
          <p:cNvSpPr/>
          <p:nvPr/>
        </p:nvSpPr>
        <p:spPr>
          <a:xfrm>
            <a:off x="8154571" y="4195368"/>
            <a:ext cx="649703" cy="703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9" name="직선 연결선[R] 200">
            <a:extLst>
              <a:ext uri="{FF2B5EF4-FFF2-40B4-BE49-F238E27FC236}">
                <a16:creationId xmlns:a16="http://schemas.microsoft.com/office/drawing/2014/main" id="{64205DAF-8DB5-2846-9F79-BA30513ECF52}"/>
              </a:ext>
            </a:extLst>
          </p:cNvPr>
          <p:cNvCxnSpPr>
            <a:cxnSpLocks/>
            <a:stCxn id="208" idx="2"/>
            <a:endCxn id="213" idx="0"/>
          </p:cNvCxnSpPr>
          <p:nvPr/>
        </p:nvCxnSpPr>
        <p:spPr>
          <a:xfrm flipH="1">
            <a:off x="8456287" y="4570338"/>
            <a:ext cx="133" cy="8711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D615C750-8AC8-CB4C-BFA8-8C2E1C2F96E7}"/>
              </a:ext>
            </a:extLst>
          </p:cNvPr>
          <p:cNvSpPr/>
          <p:nvPr/>
        </p:nvSpPr>
        <p:spPr>
          <a:xfrm>
            <a:off x="8154571" y="4974580"/>
            <a:ext cx="649703" cy="149716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3575187-4CED-FB43-B821-605B353C502B}"/>
              </a:ext>
            </a:extLst>
          </p:cNvPr>
          <p:cNvSpPr txBox="1"/>
          <p:nvPr/>
        </p:nvSpPr>
        <p:spPr>
          <a:xfrm>
            <a:off x="8194099" y="543327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ML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모델</a:t>
            </a:r>
          </a:p>
        </p:txBody>
      </p:sp>
      <p:cxnSp>
        <p:nvCxnSpPr>
          <p:cNvPr id="222" name="직선 연결선[R] 203">
            <a:extLst>
              <a:ext uri="{FF2B5EF4-FFF2-40B4-BE49-F238E27FC236}">
                <a16:creationId xmlns:a16="http://schemas.microsoft.com/office/drawing/2014/main" id="{0F23F9A1-8FEE-6148-9A76-112B545BC490}"/>
              </a:ext>
            </a:extLst>
          </p:cNvPr>
          <p:cNvCxnSpPr>
            <a:cxnSpLocks/>
            <a:stCxn id="209" idx="2"/>
            <a:endCxn id="221" idx="0"/>
          </p:cNvCxnSpPr>
          <p:nvPr/>
        </p:nvCxnSpPr>
        <p:spPr>
          <a:xfrm>
            <a:off x="8455935" y="5354192"/>
            <a:ext cx="1217" cy="7908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40F1B967-78BD-7C42-9BDB-79DA05E246CF}"/>
              </a:ext>
            </a:extLst>
          </p:cNvPr>
          <p:cNvCxnSpPr>
            <a:cxnSpLocks/>
            <a:stCxn id="224" idx="2"/>
            <a:endCxn id="226" idx="0"/>
          </p:cNvCxnSpPr>
          <p:nvPr/>
        </p:nvCxnSpPr>
        <p:spPr>
          <a:xfrm>
            <a:off x="9504055" y="3506735"/>
            <a:ext cx="0" cy="508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모서리가 둥근 직사각형 223">
            <a:extLst>
              <a:ext uri="{FF2B5EF4-FFF2-40B4-BE49-F238E27FC236}">
                <a16:creationId xmlns:a16="http://schemas.microsoft.com/office/drawing/2014/main" id="{711870A9-2159-904E-B567-73CAE660350A}"/>
              </a:ext>
            </a:extLst>
          </p:cNvPr>
          <p:cNvSpPr/>
          <p:nvPr/>
        </p:nvSpPr>
        <p:spPr>
          <a:xfrm>
            <a:off x="8903478" y="3230005"/>
            <a:ext cx="120115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release  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브랜치 생성</a:t>
            </a:r>
          </a:p>
        </p:txBody>
      </p:sp>
      <p:sp>
        <p:nvSpPr>
          <p:cNvPr id="225" name="모서리가 둥근 직사각형 224">
            <a:extLst>
              <a:ext uri="{FF2B5EF4-FFF2-40B4-BE49-F238E27FC236}">
                <a16:creationId xmlns:a16="http://schemas.microsoft.com/office/drawing/2014/main" id="{FB4FB00F-7235-F642-AE99-B0FC6E3B50C3}"/>
              </a:ext>
            </a:extLst>
          </p:cNvPr>
          <p:cNvSpPr/>
          <p:nvPr/>
        </p:nvSpPr>
        <p:spPr>
          <a:xfrm>
            <a:off x="8903478" y="3625382"/>
            <a:ext cx="120115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컨테이너 이미지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Tag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를 </a:t>
            </a:r>
            <a:r>
              <a:rPr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Release </a:t>
            </a:r>
            <a:r>
              <a:rPr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번호로 생성</a:t>
            </a:r>
          </a:p>
        </p:txBody>
      </p:sp>
      <p:sp>
        <p:nvSpPr>
          <p:cNvPr id="226" name="모서리가 둥근 직사각형 225">
            <a:extLst>
              <a:ext uri="{FF2B5EF4-FFF2-40B4-BE49-F238E27FC236}">
                <a16:creationId xmlns:a16="http://schemas.microsoft.com/office/drawing/2014/main" id="{980685BE-93E7-FB4A-BEE4-AB0BDFA4208F}"/>
              </a:ext>
            </a:extLst>
          </p:cNvPr>
          <p:cNvSpPr/>
          <p:nvPr/>
        </p:nvSpPr>
        <p:spPr>
          <a:xfrm>
            <a:off x="8903478" y="4015388"/>
            <a:ext cx="120115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운영 배포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3261494-4D36-7F47-9FC1-50F54FBF3605}"/>
              </a:ext>
            </a:extLst>
          </p:cNvPr>
          <p:cNvSpPr/>
          <p:nvPr/>
        </p:nvSpPr>
        <p:spPr>
          <a:xfrm>
            <a:off x="8810826" y="2633601"/>
            <a:ext cx="2568373" cy="226558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98A46DA-9909-1340-B9C1-EF787B47B4B9}"/>
              </a:ext>
            </a:extLst>
          </p:cNvPr>
          <p:cNvSpPr/>
          <p:nvPr/>
        </p:nvSpPr>
        <p:spPr>
          <a:xfrm>
            <a:off x="8810826" y="4974580"/>
            <a:ext cx="2568374" cy="148347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69938B3-59D6-8548-931F-DB695638AD18}"/>
              </a:ext>
            </a:extLst>
          </p:cNvPr>
          <p:cNvCxnSpPr>
            <a:cxnSpLocks/>
            <a:stCxn id="230" idx="2"/>
            <a:endCxn id="233" idx="0"/>
          </p:cNvCxnSpPr>
          <p:nvPr/>
        </p:nvCxnSpPr>
        <p:spPr>
          <a:xfrm flipH="1">
            <a:off x="9371041" y="5314277"/>
            <a:ext cx="10193" cy="83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모서리가 둥근 직사각형 229">
            <a:extLst>
              <a:ext uri="{FF2B5EF4-FFF2-40B4-BE49-F238E27FC236}">
                <a16:creationId xmlns:a16="http://schemas.microsoft.com/office/drawing/2014/main" id="{30DD040A-FFAE-E845-AB35-30448FB1BE64}"/>
              </a:ext>
            </a:extLst>
          </p:cNvPr>
          <p:cNvSpPr/>
          <p:nvPr/>
        </p:nvSpPr>
        <p:spPr>
          <a:xfrm>
            <a:off x="8903477" y="5037547"/>
            <a:ext cx="955513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운영 데이터로 </a:t>
            </a:r>
            <a:endParaRPr kumimoji="1" lang="en-US" altLang="ko-KR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특성엔지니어링</a:t>
            </a:r>
          </a:p>
        </p:txBody>
      </p:sp>
      <p:sp>
        <p:nvSpPr>
          <p:cNvPr id="231" name="모서리가 둥근 직사각형 230">
            <a:extLst>
              <a:ext uri="{FF2B5EF4-FFF2-40B4-BE49-F238E27FC236}">
                <a16:creationId xmlns:a16="http://schemas.microsoft.com/office/drawing/2014/main" id="{F86B4B52-D3D8-B44A-A6BE-9AD05954A367}"/>
              </a:ext>
            </a:extLst>
          </p:cNvPr>
          <p:cNvSpPr/>
          <p:nvPr/>
        </p:nvSpPr>
        <p:spPr>
          <a:xfrm>
            <a:off x="8903477" y="5376033"/>
            <a:ext cx="955513" cy="3532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Training &amp; Tuning</a:t>
            </a:r>
            <a:endParaRPr kumimoji="1" lang="ko-KR" altLang="en-US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32" name="모서리가 둥근 직사각형 231">
            <a:extLst>
              <a:ext uri="{FF2B5EF4-FFF2-40B4-BE49-F238E27FC236}">
                <a16:creationId xmlns:a16="http://schemas.microsoft.com/office/drawing/2014/main" id="{D61AC492-0109-B348-A38F-C91EC8AE5DEA}"/>
              </a:ext>
            </a:extLst>
          </p:cNvPr>
          <p:cNvSpPr/>
          <p:nvPr/>
        </p:nvSpPr>
        <p:spPr>
          <a:xfrm>
            <a:off x="8903477" y="5804665"/>
            <a:ext cx="955513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Compliance 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체크</a:t>
            </a:r>
          </a:p>
        </p:txBody>
      </p:sp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BEE62BC9-1A4A-1046-A051-6B712B6E3618}"/>
              </a:ext>
            </a:extLst>
          </p:cNvPr>
          <p:cNvSpPr/>
          <p:nvPr/>
        </p:nvSpPr>
        <p:spPr>
          <a:xfrm>
            <a:off x="8893284" y="6144953"/>
            <a:ext cx="955513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배포</a:t>
            </a:r>
          </a:p>
        </p:txBody>
      </p:sp>
      <p:sp>
        <p:nvSpPr>
          <p:cNvPr id="234" name="모서리가 둥근 직사각형 233">
            <a:extLst>
              <a:ext uri="{FF2B5EF4-FFF2-40B4-BE49-F238E27FC236}">
                <a16:creationId xmlns:a16="http://schemas.microsoft.com/office/drawing/2014/main" id="{96C8506B-A21F-3144-BC83-B1B946CF35A2}"/>
              </a:ext>
            </a:extLst>
          </p:cNvPr>
          <p:cNvSpPr/>
          <p:nvPr/>
        </p:nvSpPr>
        <p:spPr>
          <a:xfrm>
            <a:off x="10104631" y="5035827"/>
            <a:ext cx="870262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Online serving 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배포</a:t>
            </a:r>
          </a:p>
        </p:txBody>
      </p:sp>
      <p:sp>
        <p:nvSpPr>
          <p:cNvPr id="235" name="모서리가 둥근 직사각형 234">
            <a:extLst>
              <a:ext uri="{FF2B5EF4-FFF2-40B4-BE49-F238E27FC236}">
                <a16:creationId xmlns:a16="http://schemas.microsoft.com/office/drawing/2014/main" id="{C8D4C4C5-AB4C-7D44-BD59-CB54DD8A2842}"/>
              </a:ext>
            </a:extLst>
          </p:cNvPr>
          <p:cNvSpPr/>
          <p:nvPr/>
        </p:nvSpPr>
        <p:spPr>
          <a:xfrm>
            <a:off x="10104631" y="5418130"/>
            <a:ext cx="870262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추론 배포</a:t>
            </a:r>
          </a:p>
        </p:txBody>
      </p:sp>
      <p:cxnSp>
        <p:nvCxnSpPr>
          <p:cNvPr id="236" name="꺾인 연결선[E] 231">
            <a:extLst>
              <a:ext uri="{FF2B5EF4-FFF2-40B4-BE49-F238E27FC236}">
                <a16:creationId xmlns:a16="http://schemas.microsoft.com/office/drawing/2014/main" id="{ABB34037-0565-F249-A014-190E427892AF}"/>
              </a:ext>
            </a:extLst>
          </p:cNvPr>
          <p:cNvCxnSpPr>
            <a:cxnSpLocks/>
            <a:stCxn id="233" idx="3"/>
            <a:endCxn id="234" idx="1"/>
          </p:cNvCxnSpPr>
          <p:nvPr/>
        </p:nvCxnSpPr>
        <p:spPr>
          <a:xfrm flipV="1">
            <a:off x="9848797" y="5174192"/>
            <a:ext cx="255834" cy="11091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꺾인 연결선[E] 234">
            <a:extLst>
              <a:ext uri="{FF2B5EF4-FFF2-40B4-BE49-F238E27FC236}">
                <a16:creationId xmlns:a16="http://schemas.microsoft.com/office/drawing/2014/main" id="{03D89D22-9B5C-2F45-8260-AD256FE5AF7B}"/>
              </a:ext>
            </a:extLst>
          </p:cNvPr>
          <p:cNvCxnSpPr>
            <a:cxnSpLocks/>
            <a:stCxn id="233" idx="3"/>
            <a:endCxn id="235" idx="1"/>
          </p:cNvCxnSpPr>
          <p:nvPr/>
        </p:nvCxnSpPr>
        <p:spPr>
          <a:xfrm flipV="1">
            <a:off x="9848797" y="5556495"/>
            <a:ext cx="255834" cy="7268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B9EEAC0B-EF1F-2B49-8AFF-EF75845932A3}"/>
              </a:ext>
            </a:extLst>
          </p:cNvPr>
          <p:cNvSpPr txBox="1"/>
          <p:nvPr/>
        </p:nvSpPr>
        <p:spPr>
          <a:xfrm>
            <a:off x="10016067" y="5787750"/>
            <a:ext cx="1297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아티팩트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모델 및 전처리 코드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하이퍼파라미터와 설정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</a:p>
          <a:p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학습데이터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검증데이터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실행 가능한 모델</a:t>
            </a:r>
            <a:endParaRPr kumimoji="1" lang="en-US" altLang="ko-KR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A26F007-2D7D-C54F-9EFA-D13BC50A0E72}"/>
              </a:ext>
            </a:extLst>
          </p:cNvPr>
          <p:cNvSpPr txBox="1"/>
          <p:nvPr/>
        </p:nvSpPr>
        <p:spPr>
          <a:xfrm>
            <a:off x="10149027" y="3226213"/>
            <a:ext cx="116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아티팩트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기능 및 전처리 코드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관련 라이브러리 및 설정</a:t>
            </a:r>
            <a:endParaRPr kumimoji="1" lang="en-US" altLang="ko-KR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7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>
            <a:extLst>
              <a:ext uri="{FF2B5EF4-FFF2-40B4-BE49-F238E27FC236}">
                <a16:creationId xmlns:a16="http://schemas.microsoft.com/office/drawing/2014/main" id="{4B06634E-5FBF-C847-808A-7C2175335F1C}"/>
              </a:ext>
            </a:extLst>
          </p:cNvPr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35;p23">
            <a:extLst>
              <a:ext uri="{FF2B5EF4-FFF2-40B4-BE49-F238E27FC236}">
                <a16:creationId xmlns:a16="http://schemas.microsoft.com/office/drawing/2014/main" id="{2BE66C87-D19A-7441-B6E0-EBB6902D1ED9}"/>
              </a:ext>
            </a:extLst>
          </p:cNvPr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3.6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운영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&amp;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모니터링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 Process</a:t>
            </a:r>
          </a:p>
        </p:txBody>
      </p:sp>
      <p:sp>
        <p:nvSpPr>
          <p:cNvPr id="88" name="텍스트 개체 틀 60">
            <a:extLst>
              <a:ext uri="{FF2B5EF4-FFF2-40B4-BE49-F238E27FC236}">
                <a16:creationId xmlns:a16="http://schemas.microsoft.com/office/drawing/2014/main" id="{D2D23ECB-FF5C-5E40-B69A-16B07FF4161C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완성된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Application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모델을 유지하고 보수하는 단계로 인프라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버그처리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개선과제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재학습이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 대상이며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안정적으로 서비스를 운영하고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Application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인프라 자원에 대한 상태와 성능을 </a:t>
            </a:r>
            <a:r>
              <a:rPr lang="ko-KR" altLang="en-US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모니터링할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 있는 체계 구축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0" name="갈매기형 수장[C] 4">
            <a:extLst>
              <a:ext uri="{FF2B5EF4-FFF2-40B4-BE49-F238E27FC236}">
                <a16:creationId xmlns:a16="http://schemas.microsoft.com/office/drawing/2014/main" id="{9FD91E10-8E0C-614F-BD0D-53F8CBA5B7CF}"/>
              </a:ext>
            </a:extLst>
          </p:cNvPr>
          <p:cNvSpPr/>
          <p:nvPr/>
        </p:nvSpPr>
        <p:spPr>
          <a:xfrm>
            <a:off x="3249978" y="1745007"/>
            <a:ext cx="1360563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C373D4-6599-AD49-980F-EFF2481CC108}"/>
              </a:ext>
            </a:extLst>
          </p:cNvPr>
          <p:cNvSpPr txBox="1"/>
          <p:nvPr/>
        </p:nvSpPr>
        <p:spPr>
          <a:xfrm flipH="1">
            <a:off x="3521942" y="1834489"/>
            <a:ext cx="945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빌드</a:t>
            </a:r>
          </a:p>
        </p:txBody>
      </p:sp>
      <p:sp>
        <p:nvSpPr>
          <p:cNvPr id="92" name="갈매기형 수장[C] 6">
            <a:extLst>
              <a:ext uri="{FF2B5EF4-FFF2-40B4-BE49-F238E27FC236}">
                <a16:creationId xmlns:a16="http://schemas.microsoft.com/office/drawing/2014/main" id="{62530302-76BB-AB48-A368-A4E5BFAF5156}"/>
              </a:ext>
            </a:extLst>
          </p:cNvPr>
          <p:cNvSpPr/>
          <p:nvPr/>
        </p:nvSpPr>
        <p:spPr>
          <a:xfrm>
            <a:off x="4693806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갈매기형 수장[C] 7">
            <a:extLst>
              <a:ext uri="{FF2B5EF4-FFF2-40B4-BE49-F238E27FC236}">
                <a16:creationId xmlns:a16="http://schemas.microsoft.com/office/drawing/2014/main" id="{CD23F41C-61C3-1941-8D15-A126244F37B1}"/>
              </a:ext>
            </a:extLst>
          </p:cNvPr>
          <p:cNvSpPr/>
          <p:nvPr/>
        </p:nvSpPr>
        <p:spPr>
          <a:xfrm>
            <a:off x="6081501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CC8C38B-38FC-F44E-87B8-D68B8C7EA7DF}"/>
              </a:ext>
            </a:extLst>
          </p:cNvPr>
          <p:cNvSpPr txBox="1"/>
          <p:nvPr/>
        </p:nvSpPr>
        <p:spPr>
          <a:xfrm flipH="1">
            <a:off x="630446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Release</a:t>
            </a:r>
            <a:endParaRPr kumimoji="1" lang="ko-KR" altLang="en-US" sz="9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95" name="갈매기형 수장[C] 9">
            <a:extLst>
              <a:ext uri="{FF2B5EF4-FFF2-40B4-BE49-F238E27FC236}">
                <a16:creationId xmlns:a16="http://schemas.microsoft.com/office/drawing/2014/main" id="{4971E476-FB2F-8F40-894C-B55477CD348E}"/>
              </a:ext>
            </a:extLst>
          </p:cNvPr>
          <p:cNvSpPr/>
          <p:nvPr/>
        </p:nvSpPr>
        <p:spPr>
          <a:xfrm>
            <a:off x="7469196" y="1745007"/>
            <a:ext cx="130443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1163E9B-D998-3A42-88A7-0DC98EA8C13C}"/>
              </a:ext>
            </a:extLst>
          </p:cNvPr>
          <p:cNvSpPr txBox="1"/>
          <p:nvPr/>
        </p:nvSpPr>
        <p:spPr>
          <a:xfrm flipH="1">
            <a:off x="7724841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배포</a:t>
            </a:r>
          </a:p>
        </p:txBody>
      </p:sp>
      <p:sp>
        <p:nvSpPr>
          <p:cNvPr id="97" name="갈매기형 수장[C] 11">
            <a:extLst>
              <a:ext uri="{FF2B5EF4-FFF2-40B4-BE49-F238E27FC236}">
                <a16:creationId xmlns:a16="http://schemas.microsoft.com/office/drawing/2014/main" id="{1DE822B3-8290-434C-B6F9-BBBD2E1402FF}"/>
              </a:ext>
            </a:extLst>
          </p:cNvPr>
          <p:cNvSpPr/>
          <p:nvPr/>
        </p:nvSpPr>
        <p:spPr>
          <a:xfrm>
            <a:off x="8856891" y="1745007"/>
            <a:ext cx="1223402" cy="423693"/>
          </a:xfrm>
          <a:prstGeom prst="chevron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CD33300-7942-DA4D-9E32-9377C2958B8D}"/>
              </a:ext>
            </a:extLst>
          </p:cNvPr>
          <p:cNvSpPr txBox="1"/>
          <p:nvPr/>
        </p:nvSpPr>
        <p:spPr>
          <a:xfrm flipH="1">
            <a:off x="9145221" y="1834489"/>
            <a:ext cx="747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운영</a:t>
            </a:r>
          </a:p>
        </p:txBody>
      </p:sp>
      <p:sp>
        <p:nvSpPr>
          <p:cNvPr id="99" name="갈매기형 수장[C] 13">
            <a:extLst>
              <a:ext uri="{FF2B5EF4-FFF2-40B4-BE49-F238E27FC236}">
                <a16:creationId xmlns:a16="http://schemas.microsoft.com/office/drawing/2014/main" id="{E0C65C91-CD25-F242-935A-4A0689BB1E15}"/>
              </a:ext>
            </a:extLst>
          </p:cNvPr>
          <p:cNvSpPr/>
          <p:nvPr/>
        </p:nvSpPr>
        <p:spPr>
          <a:xfrm>
            <a:off x="10163560" y="1745007"/>
            <a:ext cx="1304430" cy="423693"/>
          </a:xfrm>
          <a:prstGeom prst="chevron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E664B70-48A4-CF4A-A11A-5810DBFB60E6}"/>
              </a:ext>
            </a:extLst>
          </p:cNvPr>
          <p:cNvSpPr txBox="1"/>
          <p:nvPr/>
        </p:nvSpPr>
        <p:spPr>
          <a:xfrm flipH="1">
            <a:off x="10384032" y="1834489"/>
            <a:ext cx="929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모니터링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BD5352-0C76-FF49-BC86-D1791624D65E}"/>
              </a:ext>
            </a:extLst>
          </p:cNvPr>
          <p:cNvSpPr txBox="1"/>
          <p:nvPr/>
        </p:nvSpPr>
        <p:spPr>
          <a:xfrm flipH="1">
            <a:off x="4959076" y="1834489"/>
            <a:ext cx="8542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테스트</a:t>
            </a:r>
          </a:p>
        </p:txBody>
      </p:sp>
      <p:sp>
        <p:nvSpPr>
          <p:cNvPr id="102" name="AutoShape 274">
            <a:extLst>
              <a:ext uri="{FF2B5EF4-FFF2-40B4-BE49-F238E27FC236}">
                <a16:creationId xmlns:a16="http://schemas.microsoft.com/office/drawing/2014/main" id="{B1A5CE9C-8CAE-DA48-893C-6F7BF7CC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14" y="2407834"/>
            <a:ext cx="1510452" cy="4119966"/>
          </a:xfrm>
          <a:prstGeom prst="roundRect">
            <a:avLst>
              <a:gd name="adj" fmla="val 2236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양쪽 모서리가 둥근 사각형 102">
            <a:extLst>
              <a:ext uri="{FF2B5EF4-FFF2-40B4-BE49-F238E27FC236}">
                <a16:creationId xmlns:a16="http://schemas.microsoft.com/office/drawing/2014/main" id="{2A28E7FB-6DD8-9547-B6D7-59BEAAC65509}"/>
              </a:ext>
            </a:extLst>
          </p:cNvPr>
          <p:cNvSpPr/>
          <p:nvPr/>
        </p:nvSpPr>
        <p:spPr>
          <a:xfrm>
            <a:off x="771788" y="2287694"/>
            <a:ext cx="1512878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플랫폼 엔지니어링</a:t>
            </a:r>
            <a:r>
              <a:rPr lang="en-US" altLang="ko-KR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조직</a:t>
            </a:r>
            <a:endParaRPr lang="ko-KR" altLang="ko-KR" sz="1000" b="1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61B679C-65BF-A048-997C-4F6149A37B88}"/>
              </a:ext>
            </a:extLst>
          </p:cNvPr>
          <p:cNvGrpSpPr/>
          <p:nvPr/>
        </p:nvGrpSpPr>
        <p:grpSpPr>
          <a:xfrm>
            <a:off x="1557299" y="5807257"/>
            <a:ext cx="562827" cy="448960"/>
            <a:chOff x="385175" y="2286916"/>
            <a:chExt cx="562827" cy="448960"/>
          </a:xfrm>
        </p:grpSpPr>
        <p:sp>
          <p:nvSpPr>
            <p:cNvPr id="105" name="Rounded Rectangle 9">
              <a:extLst>
                <a:ext uri="{FF2B5EF4-FFF2-40B4-BE49-F238E27FC236}">
                  <a16:creationId xmlns:a16="http://schemas.microsoft.com/office/drawing/2014/main" id="{93B2910E-8BDA-4946-94A5-45D5BFB04192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06" name="Rounded Rectangle 24">
              <a:extLst>
                <a:ext uri="{FF2B5EF4-FFF2-40B4-BE49-F238E27FC236}">
                  <a16:creationId xmlns:a16="http://schemas.microsoft.com/office/drawing/2014/main" id="{869FC8AC-546C-2A4D-AF8B-61E711420FAD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D86ED25-AB81-7E46-9456-D5FD35EC9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9" descr="Corporate-Data-Center.png">
              <a:extLst>
                <a:ext uri="{FF2B5EF4-FFF2-40B4-BE49-F238E27FC236}">
                  <a16:creationId xmlns:a16="http://schemas.microsoft.com/office/drawing/2014/main" id="{84F09DA1-8EC7-C44B-8D59-27F6B924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C1747A0-C6B1-9349-87CB-63A89572FE93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DA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5B4AF5E-1B6E-FE40-AC02-A44E584A3DD8}"/>
              </a:ext>
            </a:extLst>
          </p:cNvPr>
          <p:cNvGrpSpPr/>
          <p:nvPr/>
        </p:nvGrpSpPr>
        <p:grpSpPr>
          <a:xfrm>
            <a:off x="1556771" y="5286057"/>
            <a:ext cx="562827" cy="448960"/>
            <a:chOff x="385175" y="2286916"/>
            <a:chExt cx="562827" cy="448960"/>
          </a:xfrm>
        </p:grpSpPr>
        <p:sp>
          <p:nvSpPr>
            <p:cNvPr id="111" name="Rounded Rectangle 9">
              <a:extLst>
                <a:ext uri="{FF2B5EF4-FFF2-40B4-BE49-F238E27FC236}">
                  <a16:creationId xmlns:a16="http://schemas.microsoft.com/office/drawing/2014/main" id="{A421805C-FF8F-4A4F-B787-7E8E40F0E844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2" name="Rounded Rectangle 24">
              <a:extLst>
                <a:ext uri="{FF2B5EF4-FFF2-40B4-BE49-F238E27FC236}">
                  <a16:creationId xmlns:a16="http://schemas.microsoft.com/office/drawing/2014/main" id="{F1205BD5-B08C-D347-BCFC-0BBEC507D062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1E721F7E-F3C4-D345-9ADD-DD663DED8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49" descr="Corporate-Data-Center.png">
              <a:extLst>
                <a:ext uri="{FF2B5EF4-FFF2-40B4-BE49-F238E27FC236}">
                  <a16:creationId xmlns:a16="http://schemas.microsoft.com/office/drawing/2014/main" id="{298CD96B-C168-574E-8F5F-9FE4818B6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9958BEC-8465-114A-82B6-3EA29F0E243F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아키텍트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AF7ACAC-91F6-8C46-AAE6-150C52AAFA8C}"/>
              </a:ext>
            </a:extLst>
          </p:cNvPr>
          <p:cNvGrpSpPr/>
          <p:nvPr/>
        </p:nvGrpSpPr>
        <p:grpSpPr>
          <a:xfrm>
            <a:off x="1556771" y="2635496"/>
            <a:ext cx="562827" cy="448960"/>
            <a:chOff x="385175" y="2286916"/>
            <a:chExt cx="562827" cy="448960"/>
          </a:xfrm>
        </p:grpSpPr>
        <p:sp>
          <p:nvSpPr>
            <p:cNvPr id="117" name="Rounded Rectangle 9">
              <a:extLst>
                <a:ext uri="{FF2B5EF4-FFF2-40B4-BE49-F238E27FC236}">
                  <a16:creationId xmlns:a16="http://schemas.microsoft.com/office/drawing/2014/main" id="{9D794A83-C0BE-D442-8AE6-2B7127A9A618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8" name="Rounded Rectangle 24">
              <a:extLst>
                <a:ext uri="{FF2B5EF4-FFF2-40B4-BE49-F238E27FC236}">
                  <a16:creationId xmlns:a16="http://schemas.microsoft.com/office/drawing/2014/main" id="{8A8686DE-A702-F242-ABF5-031FDC6C5271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19" name="Picture 2">
              <a:extLst>
                <a:ext uri="{FF2B5EF4-FFF2-40B4-BE49-F238E27FC236}">
                  <a16:creationId xmlns:a16="http://schemas.microsoft.com/office/drawing/2014/main" id="{627A845F-9CB2-6F46-8E2D-59FD5C9C8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9" descr="Corporate-Data-Center.png">
              <a:extLst>
                <a:ext uri="{FF2B5EF4-FFF2-40B4-BE49-F238E27FC236}">
                  <a16:creationId xmlns:a16="http://schemas.microsoft.com/office/drawing/2014/main" id="{CCF78410-1EDC-D84C-A957-EAE9F323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00EFA9-08A0-1942-8E75-45996631B1E6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PM, PMO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2E03B6D-5BC4-DB46-80D9-F23007A3C49E}"/>
              </a:ext>
            </a:extLst>
          </p:cNvPr>
          <p:cNvGrpSpPr/>
          <p:nvPr/>
        </p:nvGrpSpPr>
        <p:grpSpPr>
          <a:xfrm>
            <a:off x="1556771" y="3164385"/>
            <a:ext cx="562827" cy="448960"/>
            <a:chOff x="385175" y="2286916"/>
            <a:chExt cx="562827" cy="448960"/>
          </a:xfrm>
        </p:grpSpPr>
        <p:sp>
          <p:nvSpPr>
            <p:cNvPr id="123" name="Rounded Rectangle 9">
              <a:extLst>
                <a:ext uri="{FF2B5EF4-FFF2-40B4-BE49-F238E27FC236}">
                  <a16:creationId xmlns:a16="http://schemas.microsoft.com/office/drawing/2014/main" id="{C8AC45B4-9F9D-7A41-B2A9-F2DA68F7E733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24" name="Rounded Rectangle 24">
              <a:extLst>
                <a:ext uri="{FF2B5EF4-FFF2-40B4-BE49-F238E27FC236}">
                  <a16:creationId xmlns:a16="http://schemas.microsoft.com/office/drawing/2014/main" id="{71B3F2F0-3C2C-784D-B27D-90DBC80ECEFB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79645362-725D-3442-9D55-6ACD11F85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49" descr="Corporate-Data-Center.png">
              <a:extLst>
                <a:ext uri="{FF2B5EF4-FFF2-40B4-BE49-F238E27FC236}">
                  <a16:creationId xmlns:a16="http://schemas.microsoft.com/office/drawing/2014/main" id="{2C21574F-89F6-7245-9E1D-B59A0AF1F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A2080F-96BA-144E-B437-BB550220E06C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기획자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BE96CEC-1F1A-384D-8F1D-4FAC0994EBAC}"/>
              </a:ext>
            </a:extLst>
          </p:cNvPr>
          <p:cNvGrpSpPr/>
          <p:nvPr/>
        </p:nvGrpSpPr>
        <p:grpSpPr>
          <a:xfrm>
            <a:off x="1556771" y="3693274"/>
            <a:ext cx="562827" cy="448960"/>
            <a:chOff x="385175" y="2286916"/>
            <a:chExt cx="562827" cy="448960"/>
          </a:xfrm>
        </p:grpSpPr>
        <p:sp>
          <p:nvSpPr>
            <p:cNvPr id="129" name="Rounded Rectangle 9">
              <a:extLst>
                <a:ext uri="{FF2B5EF4-FFF2-40B4-BE49-F238E27FC236}">
                  <a16:creationId xmlns:a16="http://schemas.microsoft.com/office/drawing/2014/main" id="{D186B631-FF25-174E-A7DE-9C55A90F21F5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30" name="Rounded Rectangle 24">
              <a:extLst>
                <a:ext uri="{FF2B5EF4-FFF2-40B4-BE49-F238E27FC236}">
                  <a16:creationId xmlns:a16="http://schemas.microsoft.com/office/drawing/2014/main" id="{3DFE2304-7FF5-234D-B862-7C52F7AC7911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C563B465-82A1-A74D-97C7-668F2DB7E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49" descr="Corporate-Data-Center.png">
              <a:extLst>
                <a:ext uri="{FF2B5EF4-FFF2-40B4-BE49-F238E27FC236}">
                  <a16:creationId xmlns:a16="http://schemas.microsoft.com/office/drawing/2014/main" id="{2D830008-6054-F340-9960-F3C40EC45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957705F-C5B8-8244-975A-FA9CA0BEC991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디자이너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229B84E-CF1D-8F4A-9012-46ABFA34EDD2}"/>
              </a:ext>
            </a:extLst>
          </p:cNvPr>
          <p:cNvGrpSpPr/>
          <p:nvPr/>
        </p:nvGrpSpPr>
        <p:grpSpPr>
          <a:xfrm>
            <a:off x="1556771" y="4222163"/>
            <a:ext cx="562827" cy="448960"/>
            <a:chOff x="385175" y="2286916"/>
            <a:chExt cx="562827" cy="448960"/>
          </a:xfrm>
        </p:grpSpPr>
        <p:sp>
          <p:nvSpPr>
            <p:cNvPr id="135" name="Rounded Rectangle 9">
              <a:extLst>
                <a:ext uri="{FF2B5EF4-FFF2-40B4-BE49-F238E27FC236}">
                  <a16:creationId xmlns:a16="http://schemas.microsoft.com/office/drawing/2014/main" id="{C9063E9B-E87D-6544-82D8-EF20CE8045A2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36" name="Rounded Rectangle 24">
              <a:extLst>
                <a:ext uri="{FF2B5EF4-FFF2-40B4-BE49-F238E27FC236}">
                  <a16:creationId xmlns:a16="http://schemas.microsoft.com/office/drawing/2014/main" id="{8265293E-29B5-C14B-9D5D-7756CC0ED7D9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9699EDC0-58ED-5A4E-A1E9-C532DA063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49" descr="Corporate-Data-Center.png">
              <a:extLst>
                <a:ext uri="{FF2B5EF4-FFF2-40B4-BE49-F238E27FC236}">
                  <a16:creationId xmlns:a16="http://schemas.microsoft.com/office/drawing/2014/main" id="{F0CBD1A7-905F-8440-8B0B-91C084A9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A930D3B-C258-774D-95F9-864F336C7220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퍼블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8921808-6E06-5844-8C29-6ACD255DA63B}"/>
              </a:ext>
            </a:extLst>
          </p:cNvPr>
          <p:cNvGrpSpPr/>
          <p:nvPr/>
        </p:nvGrpSpPr>
        <p:grpSpPr>
          <a:xfrm>
            <a:off x="1556771" y="4751053"/>
            <a:ext cx="562827" cy="448960"/>
            <a:chOff x="385175" y="2286916"/>
            <a:chExt cx="562827" cy="448960"/>
          </a:xfrm>
        </p:grpSpPr>
        <p:sp>
          <p:nvSpPr>
            <p:cNvPr id="141" name="Rounded Rectangle 9">
              <a:extLst>
                <a:ext uri="{FF2B5EF4-FFF2-40B4-BE49-F238E27FC236}">
                  <a16:creationId xmlns:a16="http://schemas.microsoft.com/office/drawing/2014/main" id="{49315607-D063-A74D-AAE5-68D1FD146C50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2" name="Rounded Rectangle 24">
              <a:extLst>
                <a:ext uri="{FF2B5EF4-FFF2-40B4-BE49-F238E27FC236}">
                  <a16:creationId xmlns:a16="http://schemas.microsoft.com/office/drawing/2014/main" id="{12A1DD31-4CDB-384A-8168-DD4AE7C3BB0E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43" name="Picture 2">
              <a:extLst>
                <a:ext uri="{FF2B5EF4-FFF2-40B4-BE49-F238E27FC236}">
                  <a16:creationId xmlns:a16="http://schemas.microsoft.com/office/drawing/2014/main" id="{EF41231E-5B0B-2641-99E8-95E453BEA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" name="Picture 49" descr="Corporate-Data-Center.png">
              <a:extLst>
                <a:ext uri="{FF2B5EF4-FFF2-40B4-BE49-F238E27FC236}">
                  <a16:creationId xmlns:a16="http://schemas.microsoft.com/office/drawing/2014/main" id="{E1DEEB76-6212-5840-AC89-2BDDFA304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C929B89-DE7E-1A4C-9FD2-6CA022B317E9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개발자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56D5D11-FAB9-1342-A1F1-5A031A9EA1F5}"/>
              </a:ext>
            </a:extLst>
          </p:cNvPr>
          <p:cNvGrpSpPr/>
          <p:nvPr/>
        </p:nvGrpSpPr>
        <p:grpSpPr>
          <a:xfrm>
            <a:off x="813176" y="2654966"/>
            <a:ext cx="562827" cy="448960"/>
            <a:chOff x="385175" y="2286916"/>
            <a:chExt cx="562827" cy="448960"/>
          </a:xfrm>
        </p:grpSpPr>
        <p:sp>
          <p:nvSpPr>
            <p:cNvPr id="147" name="Rounded Rectangle 9">
              <a:extLst>
                <a:ext uri="{FF2B5EF4-FFF2-40B4-BE49-F238E27FC236}">
                  <a16:creationId xmlns:a16="http://schemas.microsoft.com/office/drawing/2014/main" id="{31903E53-B759-E74C-8913-2CEDAB786423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48" name="Rounded Rectangle 24">
              <a:extLst>
                <a:ext uri="{FF2B5EF4-FFF2-40B4-BE49-F238E27FC236}">
                  <a16:creationId xmlns:a16="http://schemas.microsoft.com/office/drawing/2014/main" id="{9A763151-B7CB-DB4A-A816-D6AEA1091865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49" name="Picture 2">
              <a:extLst>
                <a:ext uri="{FF2B5EF4-FFF2-40B4-BE49-F238E27FC236}">
                  <a16:creationId xmlns:a16="http://schemas.microsoft.com/office/drawing/2014/main" id="{E49DA5D4-D027-6E4E-8F7B-178C19330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49" descr="Corporate-Data-Center.png">
              <a:extLst>
                <a:ext uri="{FF2B5EF4-FFF2-40B4-BE49-F238E27FC236}">
                  <a16:creationId xmlns:a16="http://schemas.microsoft.com/office/drawing/2014/main" id="{1C9D7085-42B5-F64E-BFEB-B0B8CB060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54E5EC0-A750-3E4A-BD3A-3A5F8CE70325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연구원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9BE1782D-4EB6-CC41-8EA1-7C38FACEBB1E}"/>
              </a:ext>
            </a:extLst>
          </p:cNvPr>
          <p:cNvGrpSpPr/>
          <p:nvPr/>
        </p:nvGrpSpPr>
        <p:grpSpPr>
          <a:xfrm>
            <a:off x="813704" y="3173916"/>
            <a:ext cx="562827" cy="448960"/>
            <a:chOff x="385175" y="2286916"/>
            <a:chExt cx="562827" cy="448960"/>
          </a:xfrm>
        </p:grpSpPr>
        <p:sp>
          <p:nvSpPr>
            <p:cNvPr id="153" name="Rounded Rectangle 9">
              <a:extLst>
                <a:ext uri="{FF2B5EF4-FFF2-40B4-BE49-F238E27FC236}">
                  <a16:creationId xmlns:a16="http://schemas.microsoft.com/office/drawing/2014/main" id="{C99AC9A0-164A-4A42-ABF2-F14FB41DD0A4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54" name="Rounded Rectangle 24">
              <a:extLst>
                <a:ext uri="{FF2B5EF4-FFF2-40B4-BE49-F238E27FC236}">
                  <a16:creationId xmlns:a16="http://schemas.microsoft.com/office/drawing/2014/main" id="{6FD63DA6-B8FC-A346-BEBF-1C6927818169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55" name="Picture 2">
              <a:extLst>
                <a:ext uri="{FF2B5EF4-FFF2-40B4-BE49-F238E27FC236}">
                  <a16:creationId xmlns:a16="http://schemas.microsoft.com/office/drawing/2014/main" id="{28518D5A-0ECB-5C45-99BD-7D6C96CD1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Picture 49" descr="Corporate-Data-Center.png">
              <a:extLst>
                <a:ext uri="{FF2B5EF4-FFF2-40B4-BE49-F238E27FC236}">
                  <a16:creationId xmlns:a16="http://schemas.microsoft.com/office/drawing/2014/main" id="{4A4851C0-FB04-7A4B-99C8-C1E1A762B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5112F4C-045D-0F46-BC1A-77FCDFA0A9A4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현업 담당자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DEA8433B-013E-B44A-BC29-EEB9564AF069}"/>
              </a:ext>
            </a:extLst>
          </p:cNvPr>
          <p:cNvGrpSpPr/>
          <p:nvPr/>
        </p:nvGrpSpPr>
        <p:grpSpPr>
          <a:xfrm>
            <a:off x="816962" y="3692866"/>
            <a:ext cx="562827" cy="470363"/>
            <a:chOff x="385175" y="2286916"/>
            <a:chExt cx="562827" cy="470363"/>
          </a:xfrm>
        </p:grpSpPr>
        <p:sp>
          <p:nvSpPr>
            <p:cNvPr id="159" name="Rounded Rectangle 9">
              <a:extLst>
                <a:ext uri="{FF2B5EF4-FFF2-40B4-BE49-F238E27FC236}">
                  <a16:creationId xmlns:a16="http://schemas.microsoft.com/office/drawing/2014/main" id="{75915443-8542-3F49-AC5C-59094E8B9A7C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60" name="Rounded Rectangle 24">
              <a:extLst>
                <a:ext uri="{FF2B5EF4-FFF2-40B4-BE49-F238E27FC236}">
                  <a16:creationId xmlns:a16="http://schemas.microsoft.com/office/drawing/2014/main" id="{982FA5A1-2F45-7440-AC61-0D03BBA0A8E8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61" name="Picture 2">
              <a:extLst>
                <a:ext uri="{FF2B5EF4-FFF2-40B4-BE49-F238E27FC236}">
                  <a16:creationId xmlns:a16="http://schemas.microsoft.com/office/drawing/2014/main" id="{6D8A815F-C41A-7042-B857-5711CF85E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9" descr="Corporate-Data-Center.png">
              <a:extLst>
                <a:ext uri="{FF2B5EF4-FFF2-40B4-BE49-F238E27FC236}">
                  <a16:creationId xmlns:a16="http://schemas.microsoft.com/office/drawing/2014/main" id="{5EA12DF0-94F4-9E40-BFED-79A4DA74C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3B781D3-C902-5B4E-8A15-C0566299FA74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전문가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164" name="AutoShape 274">
            <a:extLst>
              <a:ext uri="{FF2B5EF4-FFF2-40B4-BE49-F238E27FC236}">
                <a16:creationId xmlns:a16="http://schemas.microsoft.com/office/drawing/2014/main" id="{5781ABC2-C4F8-454E-BDD7-51FC88192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067" y="2407834"/>
            <a:ext cx="9071924" cy="4119966"/>
          </a:xfrm>
          <a:prstGeom prst="roundRect">
            <a:avLst>
              <a:gd name="adj" fmla="val 127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5" name="양쪽 모서리가 둥근 사각형 164">
            <a:extLst>
              <a:ext uri="{FF2B5EF4-FFF2-40B4-BE49-F238E27FC236}">
                <a16:creationId xmlns:a16="http://schemas.microsoft.com/office/drawing/2014/main" id="{D297AC08-8FF3-C84A-9F83-BD4EB605A4F8}"/>
              </a:ext>
            </a:extLst>
          </p:cNvPr>
          <p:cNvSpPr/>
          <p:nvPr/>
        </p:nvSpPr>
        <p:spPr>
          <a:xfrm>
            <a:off x="2387317" y="2287694"/>
            <a:ext cx="9081928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</a:t>
            </a:r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모델의 오류 수정과 개선 과제의 처리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</a:t>
            </a:r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인프라에 대한 상태</a:t>
            </a:r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모니터링</a:t>
            </a:r>
            <a:endParaRPr lang="ko-KR" altLang="ko-KR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6" name="갈매기형 수장[C] 80">
            <a:extLst>
              <a:ext uri="{FF2B5EF4-FFF2-40B4-BE49-F238E27FC236}">
                <a16:creationId xmlns:a16="http://schemas.microsoft.com/office/drawing/2014/main" id="{C2950780-116C-0F4F-860B-BD12BF900B87}"/>
              </a:ext>
            </a:extLst>
          </p:cNvPr>
          <p:cNvSpPr/>
          <p:nvPr/>
        </p:nvSpPr>
        <p:spPr>
          <a:xfrm>
            <a:off x="1937833" y="1750197"/>
            <a:ext cx="1249410" cy="423693"/>
          </a:xfrm>
          <a:prstGeom prst="chevron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ko-KR" altLang="en-US" sz="700" dirty="0">
              <a:latin typeface="+mn-ea"/>
            </a:endParaRPr>
          </a:p>
        </p:txBody>
      </p:sp>
      <p:sp>
        <p:nvSpPr>
          <p:cNvPr id="167" name="오각형[P] 81">
            <a:extLst>
              <a:ext uri="{FF2B5EF4-FFF2-40B4-BE49-F238E27FC236}">
                <a16:creationId xmlns:a16="http://schemas.microsoft.com/office/drawing/2014/main" id="{A910FB7D-F6D4-1547-83F8-21D087C223E3}"/>
              </a:ext>
            </a:extLst>
          </p:cNvPr>
          <p:cNvSpPr/>
          <p:nvPr/>
        </p:nvSpPr>
        <p:spPr>
          <a:xfrm>
            <a:off x="771786" y="1750282"/>
            <a:ext cx="1062250" cy="418289"/>
          </a:xfrm>
          <a:prstGeom prst="homePlat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E73B892-2F01-284E-AB48-2613E3D6C029}"/>
              </a:ext>
            </a:extLst>
          </p:cNvPr>
          <p:cNvSpPr txBox="1"/>
          <p:nvPr/>
        </p:nvSpPr>
        <p:spPr>
          <a:xfrm flipH="1">
            <a:off x="768211" y="1859596"/>
            <a:ext cx="86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계획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7D03912-6AD7-6749-ADF5-2050379B17D7}"/>
              </a:ext>
            </a:extLst>
          </p:cNvPr>
          <p:cNvSpPr txBox="1"/>
          <p:nvPr/>
        </p:nvSpPr>
        <p:spPr>
          <a:xfrm flipH="1">
            <a:off x="2143837" y="1849653"/>
            <a:ext cx="86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n-ea"/>
              </a:rPr>
              <a:t>개발</a:t>
            </a: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93B686BA-3EAA-8B45-8F82-25C6DB9593AF}"/>
              </a:ext>
            </a:extLst>
          </p:cNvPr>
          <p:cNvSpPr/>
          <p:nvPr/>
        </p:nvSpPr>
        <p:spPr>
          <a:xfrm>
            <a:off x="2477055" y="2614424"/>
            <a:ext cx="2353827" cy="3862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운영 </a:t>
            </a:r>
            <a:r>
              <a:rPr kumimoji="1" lang="en-US" altLang="ko-KR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&amp; </a:t>
            </a:r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모니터링 </a:t>
            </a:r>
            <a:r>
              <a:rPr kumimoji="1" lang="en-US" altLang="ko-KR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Workflow </a:t>
            </a:r>
            <a:r>
              <a:rPr kumimoji="1" lang="ko-KR" altLang="en-US" sz="9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예시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CDE8389-D712-9643-B41D-E0810058A6E6}"/>
              </a:ext>
            </a:extLst>
          </p:cNvPr>
          <p:cNvSpPr/>
          <p:nvPr/>
        </p:nvSpPr>
        <p:spPr>
          <a:xfrm>
            <a:off x="2456254" y="2882677"/>
            <a:ext cx="2374628" cy="35509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C06275D-0547-D740-87B1-A0750AEBF3C8}"/>
              </a:ext>
            </a:extLst>
          </p:cNvPr>
          <p:cNvSpPr txBox="1"/>
          <p:nvPr/>
        </p:nvSpPr>
        <p:spPr>
          <a:xfrm>
            <a:off x="3488676" y="5734948"/>
            <a:ext cx="1342206" cy="720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kumimoji="1" lang="ko-KR" altLang="en-US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** 개선 과제는 </a:t>
            </a:r>
            <a:r>
              <a:rPr kumimoji="1" lang="en-US" altLang="ko-KR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WBS</a:t>
            </a:r>
            <a:r>
              <a:rPr kumimoji="1" lang="ko-KR" altLang="en-US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 작성 후 </a:t>
            </a:r>
            <a:r>
              <a:rPr kumimoji="1" lang="en-US" altLang="ko-KR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Back Log</a:t>
            </a:r>
            <a:r>
              <a:rPr kumimoji="1" lang="ko-KR" altLang="en-US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화 </a:t>
            </a:r>
            <a:endParaRPr kumimoji="1" lang="en-US" altLang="ko-KR" sz="8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kumimoji="1" lang="ko-KR" altLang="en-US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** 오류 사항은 긴급</a:t>
            </a:r>
            <a:r>
              <a:rPr kumimoji="1" lang="en-US" altLang="ko-KR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(Hotfix)</a:t>
            </a:r>
            <a:r>
              <a:rPr kumimoji="1" lang="ko-KR" altLang="en-US" sz="8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Pretendard Light" panose="02000403000000020004" pitchFamily="50" charset="-127"/>
              </a:rPr>
              <a:t>인 경우와 아닌 경우를 구분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641CC7B0-10F8-5741-90F7-11CD9C93960A}"/>
              </a:ext>
            </a:extLst>
          </p:cNvPr>
          <p:cNvSpPr/>
          <p:nvPr/>
        </p:nvSpPr>
        <p:spPr>
          <a:xfrm>
            <a:off x="2900443" y="2934339"/>
            <a:ext cx="216024" cy="216024"/>
          </a:xfrm>
          <a:prstGeom prst="ellipse">
            <a:avLst/>
          </a:prstGeom>
          <a:solidFill>
            <a:schemeClr val="bg2">
              <a:lumMod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90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A177C0FE-0E57-7A44-9FC9-03597DAFAA1C}"/>
              </a:ext>
            </a:extLst>
          </p:cNvPr>
          <p:cNvCxnSpPr>
            <a:cxnSpLocks/>
            <a:stCxn id="173" idx="4"/>
            <a:endCxn id="179" idx="0"/>
          </p:cNvCxnSpPr>
          <p:nvPr/>
        </p:nvCxnSpPr>
        <p:spPr>
          <a:xfrm flipH="1">
            <a:off x="3007615" y="3150363"/>
            <a:ext cx="840" cy="92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61EF256-0C43-B847-BFF9-B1346FDB8231}"/>
              </a:ext>
            </a:extLst>
          </p:cNvPr>
          <p:cNvSpPr/>
          <p:nvPr/>
        </p:nvSpPr>
        <p:spPr>
          <a:xfrm>
            <a:off x="2541271" y="3252719"/>
            <a:ext cx="960926" cy="16857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해야할 일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67F1AD3-3B25-3D46-A3EB-433165BA10F9}"/>
              </a:ext>
            </a:extLst>
          </p:cNvPr>
          <p:cNvSpPr/>
          <p:nvPr/>
        </p:nvSpPr>
        <p:spPr>
          <a:xfrm>
            <a:off x="2541271" y="3474563"/>
            <a:ext cx="960926" cy="168579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진행 중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33A53AE-8760-F842-A930-37C63316D69E}"/>
              </a:ext>
            </a:extLst>
          </p:cNvPr>
          <p:cNvSpPr/>
          <p:nvPr/>
        </p:nvSpPr>
        <p:spPr>
          <a:xfrm>
            <a:off x="2541271" y="3728661"/>
            <a:ext cx="960926" cy="168579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운영 업무 리뷰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AE15C79-5D28-6448-A9EF-249F13A4E58F}"/>
              </a:ext>
            </a:extLst>
          </p:cNvPr>
          <p:cNvSpPr/>
          <p:nvPr/>
        </p:nvSpPr>
        <p:spPr>
          <a:xfrm>
            <a:off x="2541271" y="5909195"/>
            <a:ext cx="962123" cy="226192"/>
          </a:xfrm>
          <a:prstGeom prst="rect">
            <a:avLst/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Done</a:t>
            </a:r>
            <a:endParaRPr kumimoji="0" lang="ko-KR" altLang="en-US" sz="8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A42B30A-CD93-5244-BA7F-5471FB1945C8}"/>
              </a:ext>
            </a:extLst>
          </p:cNvPr>
          <p:cNvSpPr/>
          <p:nvPr/>
        </p:nvSpPr>
        <p:spPr>
          <a:xfrm>
            <a:off x="2526553" y="4072443"/>
            <a:ext cx="962123" cy="226192"/>
          </a:xfrm>
          <a:prstGeom prst="rect">
            <a:avLst/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운영 업무 리뷰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완료</a:t>
            </a:r>
          </a:p>
        </p:txBody>
      </p:sp>
      <p:cxnSp>
        <p:nvCxnSpPr>
          <p:cNvPr id="180" name="꺾인 연결선[E] 122">
            <a:extLst>
              <a:ext uri="{FF2B5EF4-FFF2-40B4-BE49-F238E27FC236}">
                <a16:creationId xmlns:a16="http://schemas.microsoft.com/office/drawing/2014/main" id="{E29CC8E1-242D-4A42-B81D-4E31091067A3}"/>
              </a:ext>
            </a:extLst>
          </p:cNvPr>
          <p:cNvCxnSpPr>
            <a:cxnSpLocks/>
            <a:stCxn id="179" idx="3"/>
            <a:endCxn id="186" idx="1"/>
          </p:cNvCxnSpPr>
          <p:nvPr/>
        </p:nvCxnSpPr>
        <p:spPr>
          <a:xfrm flipV="1">
            <a:off x="3488676" y="3334034"/>
            <a:ext cx="280260" cy="8515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1DD29F8-AA1D-6647-B834-C17227AD69F4}"/>
              </a:ext>
            </a:extLst>
          </p:cNvPr>
          <p:cNvSpPr/>
          <p:nvPr/>
        </p:nvSpPr>
        <p:spPr>
          <a:xfrm>
            <a:off x="3176167" y="4420391"/>
            <a:ext cx="960926" cy="2364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검증계 테스트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849C2C80-4A35-2349-9550-C7354E7D8144}"/>
              </a:ext>
            </a:extLst>
          </p:cNvPr>
          <p:cNvCxnSpPr>
            <a:cxnSpLocks/>
            <a:stCxn id="186" idx="2"/>
            <a:endCxn id="189" idx="0"/>
          </p:cNvCxnSpPr>
          <p:nvPr/>
        </p:nvCxnSpPr>
        <p:spPr>
          <a:xfrm flipH="1">
            <a:off x="4242040" y="3421298"/>
            <a:ext cx="7359" cy="58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[E] 134">
            <a:extLst>
              <a:ext uri="{FF2B5EF4-FFF2-40B4-BE49-F238E27FC236}">
                <a16:creationId xmlns:a16="http://schemas.microsoft.com/office/drawing/2014/main" id="{EF5AAFD8-95CA-EF48-9286-AAB5A18C347D}"/>
              </a:ext>
            </a:extLst>
          </p:cNvPr>
          <p:cNvCxnSpPr>
            <a:cxnSpLocks/>
            <a:stCxn id="189" idx="2"/>
            <a:endCxn id="181" idx="3"/>
          </p:cNvCxnSpPr>
          <p:nvPr/>
        </p:nvCxnSpPr>
        <p:spPr>
          <a:xfrm rot="5400000">
            <a:off x="4036573" y="4333152"/>
            <a:ext cx="305988" cy="104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533E15D-A9B3-0E43-81F6-7E30234E176D}"/>
              </a:ext>
            </a:extLst>
          </p:cNvPr>
          <p:cNvSpPr/>
          <p:nvPr/>
        </p:nvSpPr>
        <p:spPr>
          <a:xfrm>
            <a:off x="3176167" y="4800284"/>
            <a:ext cx="960926" cy="2364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운영계 배포 요청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AE79FFF-FDCC-804E-A4EF-987B173F46C9}"/>
              </a:ext>
            </a:extLst>
          </p:cNvPr>
          <p:cNvSpPr/>
          <p:nvPr/>
        </p:nvSpPr>
        <p:spPr>
          <a:xfrm>
            <a:off x="3760977" y="5120937"/>
            <a:ext cx="962123" cy="226192"/>
          </a:xfrm>
          <a:prstGeom prst="rect">
            <a:avLst/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검증계 배포 완료</a:t>
            </a:r>
            <a:endParaRPr kumimoji="0" lang="ko-KR" altLang="en-US" sz="8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0376772-779C-4A43-842C-017F729D399F}"/>
              </a:ext>
            </a:extLst>
          </p:cNvPr>
          <p:cNvSpPr/>
          <p:nvPr/>
        </p:nvSpPr>
        <p:spPr>
          <a:xfrm>
            <a:off x="3768936" y="3246770"/>
            <a:ext cx="960926" cy="174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개발자 할일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B1D3978-E8ED-AD49-A031-93250769825B}"/>
              </a:ext>
            </a:extLst>
          </p:cNvPr>
          <p:cNvSpPr/>
          <p:nvPr/>
        </p:nvSpPr>
        <p:spPr>
          <a:xfrm>
            <a:off x="3768936" y="3474562"/>
            <a:ext cx="960926" cy="168579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개발 진행 중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174E13A-E590-C24F-A0C8-BA3B25403ED0}"/>
              </a:ext>
            </a:extLst>
          </p:cNvPr>
          <p:cNvSpPr/>
          <p:nvPr/>
        </p:nvSpPr>
        <p:spPr>
          <a:xfrm>
            <a:off x="3768936" y="3695003"/>
            <a:ext cx="960926" cy="168579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개발 코드 리뷰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F10FB94-1FA2-0043-BF34-2B5E30CA793F}"/>
              </a:ext>
            </a:extLst>
          </p:cNvPr>
          <p:cNvSpPr/>
          <p:nvPr/>
        </p:nvSpPr>
        <p:spPr>
          <a:xfrm>
            <a:off x="3760978" y="4006439"/>
            <a:ext cx="962123" cy="226192"/>
          </a:xfrm>
          <a:prstGeom prst="rect">
            <a:avLst/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검증계 배포 완료</a:t>
            </a:r>
            <a:endParaRPr kumimoji="0" lang="ko-KR" altLang="en-US" sz="8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02FF9451-A2E0-BF43-B3EA-80BFA08A7B60}"/>
              </a:ext>
            </a:extLst>
          </p:cNvPr>
          <p:cNvCxnSpPr>
            <a:cxnSpLocks/>
            <a:stCxn id="181" idx="2"/>
            <a:endCxn id="184" idx="0"/>
          </p:cNvCxnSpPr>
          <p:nvPr/>
        </p:nvCxnSpPr>
        <p:spPr>
          <a:xfrm>
            <a:off x="3656630" y="4656846"/>
            <a:ext cx="0" cy="14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[E] 143">
            <a:extLst>
              <a:ext uri="{FF2B5EF4-FFF2-40B4-BE49-F238E27FC236}">
                <a16:creationId xmlns:a16="http://schemas.microsoft.com/office/drawing/2014/main" id="{5C192418-D8C5-DF4F-94CE-D18809912734}"/>
              </a:ext>
            </a:extLst>
          </p:cNvPr>
          <p:cNvCxnSpPr>
            <a:cxnSpLocks/>
            <a:stCxn id="184" idx="3"/>
            <a:endCxn id="185" idx="0"/>
          </p:cNvCxnSpPr>
          <p:nvPr/>
        </p:nvCxnSpPr>
        <p:spPr>
          <a:xfrm>
            <a:off x="4137093" y="4918512"/>
            <a:ext cx="104946" cy="202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02D4B22-FA32-634A-93EA-6309B29B4E31}"/>
              </a:ext>
            </a:extLst>
          </p:cNvPr>
          <p:cNvSpPr/>
          <p:nvPr/>
        </p:nvSpPr>
        <p:spPr>
          <a:xfrm>
            <a:off x="3176167" y="5470044"/>
            <a:ext cx="960926" cy="2364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7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운영계 테스트</a:t>
            </a:r>
            <a:endParaRPr kumimoji="0" lang="ko-KR" altLang="en-US" sz="7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193" name="꺾인 연결선[E] 148">
            <a:extLst>
              <a:ext uri="{FF2B5EF4-FFF2-40B4-BE49-F238E27FC236}">
                <a16:creationId xmlns:a16="http://schemas.microsoft.com/office/drawing/2014/main" id="{15B6C0DD-59DE-C74F-9C43-64015A16DD2D}"/>
              </a:ext>
            </a:extLst>
          </p:cNvPr>
          <p:cNvCxnSpPr>
            <a:cxnSpLocks/>
            <a:stCxn id="185" idx="2"/>
            <a:endCxn id="192" idx="3"/>
          </p:cNvCxnSpPr>
          <p:nvPr/>
        </p:nvCxnSpPr>
        <p:spPr>
          <a:xfrm rot="5400000">
            <a:off x="4068995" y="5415227"/>
            <a:ext cx="241143" cy="1049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[E] 151">
            <a:extLst>
              <a:ext uri="{FF2B5EF4-FFF2-40B4-BE49-F238E27FC236}">
                <a16:creationId xmlns:a16="http://schemas.microsoft.com/office/drawing/2014/main" id="{4464EB8E-51A9-EF47-833E-A846197DC64C}"/>
              </a:ext>
            </a:extLst>
          </p:cNvPr>
          <p:cNvCxnSpPr>
            <a:cxnSpLocks/>
            <a:stCxn id="192" idx="1"/>
            <a:endCxn id="178" idx="0"/>
          </p:cNvCxnSpPr>
          <p:nvPr/>
        </p:nvCxnSpPr>
        <p:spPr>
          <a:xfrm rot="10800000" flipV="1">
            <a:off x="3022333" y="5588271"/>
            <a:ext cx="153834" cy="320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그림 194">
            <a:extLst>
              <a:ext uri="{FF2B5EF4-FFF2-40B4-BE49-F238E27FC236}">
                <a16:creationId xmlns:a16="http://schemas.microsoft.com/office/drawing/2014/main" id="{3F453BB5-1D7D-E04B-A52E-B01B55895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82" y="2602467"/>
            <a:ext cx="1477369" cy="1223952"/>
          </a:xfrm>
          <a:prstGeom prst="rect">
            <a:avLst/>
          </a:prstGeom>
        </p:spPr>
      </p:pic>
      <p:sp>
        <p:nvSpPr>
          <p:cNvPr id="196" name="사각형: 둥근 모서리 61">
            <a:extLst>
              <a:ext uri="{FF2B5EF4-FFF2-40B4-BE49-F238E27FC236}">
                <a16:creationId xmlns:a16="http://schemas.microsoft.com/office/drawing/2014/main" id="{FD711B70-C4E6-AE48-B932-CC88DA69EE2E}"/>
              </a:ext>
            </a:extLst>
          </p:cNvPr>
          <p:cNvSpPr/>
          <p:nvPr/>
        </p:nvSpPr>
        <p:spPr>
          <a:xfrm>
            <a:off x="4928493" y="4451340"/>
            <a:ext cx="2061501" cy="299713"/>
          </a:xfrm>
          <a:prstGeom prst="roundRect">
            <a:avLst>
              <a:gd name="adj" fmla="val 24755"/>
            </a:avLst>
          </a:prstGeom>
          <a:solidFill>
            <a:srgbClr val="01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spc="-1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모니터링 주요  지표</a:t>
            </a:r>
          </a:p>
        </p:txBody>
      </p:sp>
      <p:sp>
        <p:nvSpPr>
          <p:cNvPr id="197" name="Google Shape;281;p15">
            <a:extLst>
              <a:ext uri="{FF2B5EF4-FFF2-40B4-BE49-F238E27FC236}">
                <a16:creationId xmlns:a16="http://schemas.microsoft.com/office/drawing/2014/main" id="{ADBB0403-12B7-C745-A42F-7F29E09108B2}"/>
              </a:ext>
            </a:extLst>
          </p:cNvPr>
          <p:cNvSpPr/>
          <p:nvPr/>
        </p:nvSpPr>
        <p:spPr>
          <a:xfrm>
            <a:off x="4946365" y="4800976"/>
            <a:ext cx="2041679" cy="191881"/>
          </a:xfrm>
          <a:prstGeom prst="rect">
            <a:avLst/>
          </a:pr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sym typeface="Nanum Gothic"/>
              </a:rPr>
              <a:t>Heap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sym typeface="Nanum Gothic"/>
              </a:rPr>
              <a:t> 메모리 사용률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  <a:sym typeface="Nanum Gothic"/>
              </a:rPr>
              <a:t> 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98" name="Google Shape;281;p15">
            <a:extLst>
              <a:ext uri="{FF2B5EF4-FFF2-40B4-BE49-F238E27FC236}">
                <a16:creationId xmlns:a16="http://schemas.microsoft.com/office/drawing/2014/main" id="{405D56B6-B011-744D-A844-2B8017B4C3B3}"/>
              </a:ext>
            </a:extLst>
          </p:cNvPr>
          <p:cNvSpPr/>
          <p:nvPr/>
        </p:nvSpPr>
        <p:spPr>
          <a:xfrm>
            <a:off x="4946365" y="5042006"/>
            <a:ext cx="2041679" cy="196878"/>
          </a:xfrm>
          <a:prstGeom prst="rect">
            <a:avLst/>
          </a:pr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에러 로그 모니터링  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99" name="Google Shape;281;p15">
            <a:extLst>
              <a:ext uri="{FF2B5EF4-FFF2-40B4-BE49-F238E27FC236}">
                <a16:creationId xmlns:a16="http://schemas.microsoft.com/office/drawing/2014/main" id="{D4B894C5-F608-7F4F-B997-CF8F3B17BC38}"/>
              </a:ext>
            </a:extLst>
          </p:cNvPr>
          <p:cNvSpPr/>
          <p:nvPr/>
        </p:nvSpPr>
        <p:spPr>
          <a:xfrm>
            <a:off x="4946365" y="5288033"/>
            <a:ext cx="2041679" cy="196878"/>
          </a:xfrm>
          <a:prstGeom prst="rect">
            <a:avLst/>
          </a:pr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Connection Pool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사용률 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00" name="Google Shape;281;p15">
            <a:extLst>
              <a:ext uri="{FF2B5EF4-FFF2-40B4-BE49-F238E27FC236}">
                <a16:creationId xmlns:a16="http://schemas.microsoft.com/office/drawing/2014/main" id="{65D398F7-9512-C34B-B2C8-D58F314C5766}"/>
              </a:ext>
            </a:extLst>
          </p:cNvPr>
          <p:cNvSpPr/>
          <p:nvPr/>
        </p:nvSpPr>
        <p:spPr>
          <a:xfrm>
            <a:off x="4946365" y="5534060"/>
            <a:ext cx="2041679" cy="196878"/>
          </a:xfrm>
          <a:prstGeom prst="rect">
            <a:avLst/>
          </a:pr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Thread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사용률 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01" name="Google Shape;281;p15">
            <a:extLst>
              <a:ext uri="{FF2B5EF4-FFF2-40B4-BE49-F238E27FC236}">
                <a16:creationId xmlns:a16="http://schemas.microsoft.com/office/drawing/2014/main" id="{A8D41D26-1E7F-6E41-B69D-4E66E60A5B29}"/>
              </a:ext>
            </a:extLst>
          </p:cNvPr>
          <p:cNvSpPr/>
          <p:nvPr/>
        </p:nvSpPr>
        <p:spPr>
          <a:xfrm>
            <a:off x="4946365" y="5780087"/>
            <a:ext cx="2041679" cy="196878"/>
          </a:xfrm>
          <a:prstGeom prst="rect">
            <a:avLst/>
          </a:pr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TPS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02" name="Google Shape;281;p15">
            <a:extLst>
              <a:ext uri="{FF2B5EF4-FFF2-40B4-BE49-F238E27FC236}">
                <a16:creationId xmlns:a16="http://schemas.microsoft.com/office/drawing/2014/main" id="{7E8776DF-DC71-E346-9140-CD69B1FC83F2}"/>
              </a:ext>
            </a:extLst>
          </p:cNvPr>
          <p:cNvSpPr/>
          <p:nvPr/>
        </p:nvSpPr>
        <p:spPr>
          <a:xfrm>
            <a:off x="4946365" y="6026112"/>
            <a:ext cx="2041679" cy="196878"/>
          </a:xfrm>
          <a:prstGeom prst="rect">
            <a:avLst/>
          </a:pr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서버 자원 사용률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graphicFrame>
        <p:nvGraphicFramePr>
          <p:cNvPr id="203" name="표 202">
            <a:extLst>
              <a:ext uri="{FF2B5EF4-FFF2-40B4-BE49-F238E27FC236}">
                <a16:creationId xmlns:a16="http://schemas.microsoft.com/office/drawing/2014/main" id="{B5E6239C-3B4B-5640-BAE6-87AD29710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79951"/>
              </p:ext>
            </p:extLst>
          </p:nvPr>
        </p:nvGraphicFramePr>
        <p:xfrm>
          <a:off x="4938054" y="2614424"/>
          <a:ext cx="2051940" cy="17791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03675">
                  <a:extLst>
                    <a:ext uri="{9D8B030D-6E8A-4147-A177-3AD203B41FA5}">
                      <a16:colId xmlns:a16="http://schemas.microsoft.com/office/drawing/2014/main" val="3580327943"/>
                    </a:ext>
                  </a:extLst>
                </a:gridCol>
                <a:gridCol w="948265">
                  <a:extLst>
                    <a:ext uri="{9D8B030D-6E8A-4147-A177-3AD203B41FA5}">
                      <a16:colId xmlns:a16="http://schemas.microsoft.com/office/drawing/2014/main" val="2918694740"/>
                    </a:ext>
                  </a:extLst>
                </a:gridCol>
              </a:tblGrid>
              <a:tr h="164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>
                          <a:solidFill>
                            <a:schemeClr val="tx1"/>
                          </a:solidFill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open source</a:t>
                      </a:r>
                      <a:endParaRPr lang="ko-KR" altLang="en-US" sz="900" b="1" i="0" dirty="0">
                        <a:solidFill>
                          <a:schemeClr val="tx1"/>
                        </a:solidFill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03653"/>
                  </a:ext>
                </a:extLst>
              </a:tr>
              <a:tr h="1539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Log Agent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fluentbit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184675"/>
                  </a:ext>
                </a:extLst>
              </a:tr>
              <a:tr h="1539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Log Repository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loki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756543"/>
                  </a:ext>
                </a:extLst>
              </a:tr>
              <a:tr h="1539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Metrics Agnet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Spring Actuator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007191"/>
                  </a:ext>
                </a:extLst>
              </a:tr>
              <a:tr h="24189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Metrics Repository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Prometheus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015860"/>
                  </a:ext>
                </a:extLst>
              </a:tr>
              <a:tr h="1539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Trace Agnet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opentelemetry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199543"/>
                  </a:ext>
                </a:extLst>
              </a:tr>
              <a:tr h="24189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Trace Repository</a:t>
                      </a:r>
                      <a:endParaRPr lang="ko-KR" altLang="en-US" sz="800" b="0" i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tempo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047492"/>
                  </a:ext>
                </a:extLst>
              </a:tr>
              <a:tr h="1539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UI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grafana</a:t>
                      </a:r>
                      <a:endParaRPr lang="ko-KR" altLang="en-US" sz="8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090673"/>
                  </a:ext>
                </a:extLst>
              </a:tr>
            </a:tbl>
          </a:graphicData>
        </a:graphic>
      </p:graphicFrame>
      <p:cxnSp>
        <p:nvCxnSpPr>
          <p:cNvPr id="204" name="꺾인 연결선[E] 171">
            <a:extLst>
              <a:ext uri="{FF2B5EF4-FFF2-40B4-BE49-F238E27FC236}">
                <a16:creationId xmlns:a16="http://schemas.microsoft.com/office/drawing/2014/main" id="{F9C96583-687C-8149-A97F-26E33CEA4250}"/>
              </a:ext>
            </a:extLst>
          </p:cNvPr>
          <p:cNvCxnSpPr>
            <a:cxnSpLocks/>
            <a:stCxn id="181" idx="1"/>
            <a:endCxn id="186" idx="0"/>
          </p:cNvCxnSpPr>
          <p:nvPr/>
        </p:nvCxnSpPr>
        <p:spPr>
          <a:xfrm rot="10800000" flipH="1">
            <a:off x="3176167" y="3246771"/>
            <a:ext cx="1073232" cy="1291849"/>
          </a:xfrm>
          <a:prstGeom prst="bentConnector4">
            <a:avLst>
              <a:gd name="adj1" fmla="val -64689"/>
              <a:gd name="adj2" fmla="val 12621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꺾인 연결선[E] 178">
            <a:extLst>
              <a:ext uri="{FF2B5EF4-FFF2-40B4-BE49-F238E27FC236}">
                <a16:creationId xmlns:a16="http://schemas.microsoft.com/office/drawing/2014/main" id="{14218F0B-E199-CA4E-BC91-19CEC2BFE18D}"/>
              </a:ext>
            </a:extLst>
          </p:cNvPr>
          <p:cNvCxnSpPr>
            <a:cxnSpLocks/>
            <a:stCxn id="192" idx="1"/>
            <a:endCxn id="186" idx="0"/>
          </p:cNvCxnSpPr>
          <p:nvPr/>
        </p:nvCxnSpPr>
        <p:spPr>
          <a:xfrm rot="10800000" flipH="1">
            <a:off x="3176167" y="3246770"/>
            <a:ext cx="1073232" cy="2341502"/>
          </a:xfrm>
          <a:prstGeom prst="bentConnector4">
            <a:avLst>
              <a:gd name="adj1" fmla="val -64689"/>
              <a:gd name="adj2" fmla="val 1144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26950CE2-BC59-3B4C-80A4-CDEC6AD130CE}"/>
              </a:ext>
            </a:extLst>
          </p:cNvPr>
          <p:cNvGrpSpPr/>
          <p:nvPr/>
        </p:nvGrpSpPr>
        <p:grpSpPr>
          <a:xfrm>
            <a:off x="7084581" y="5156882"/>
            <a:ext cx="1472993" cy="1133852"/>
            <a:chOff x="2108460" y="299804"/>
            <a:chExt cx="6734589" cy="6174066"/>
          </a:xfrm>
        </p:grpSpPr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9FE257D2-1227-F54C-B2D3-B12AEEA4B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8460" y="299804"/>
              <a:ext cx="6734589" cy="4152275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012FB0E-2F1D-6D4F-8B91-655D2A9E4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8460" y="4444790"/>
              <a:ext cx="6734589" cy="2029080"/>
            </a:xfrm>
            <a:prstGeom prst="rect">
              <a:avLst/>
            </a:prstGeom>
          </p:spPr>
        </p:pic>
      </p:grpSp>
      <p:pic>
        <p:nvPicPr>
          <p:cNvPr id="209" name="그림 208">
            <a:extLst>
              <a:ext uri="{FF2B5EF4-FFF2-40B4-BE49-F238E27FC236}">
                <a16:creationId xmlns:a16="http://schemas.microsoft.com/office/drawing/2014/main" id="{0700DB6D-3B96-2F43-B264-7C02DB36E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376" y="4031193"/>
            <a:ext cx="1451593" cy="916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2AA8F4BE-1769-0346-8C6C-8347DE52443B}"/>
              </a:ext>
            </a:extLst>
          </p:cNvPr>
          <p:cNvSpPr txBox="1"/>
          <p:nvPr/>
        </p:nvSpPr>
        <p:spPr>
          <a:xfrm>
            <a:off x="7097121" y="3823568"/>
            <a:ext cx="14614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인프라 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&amp; Application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모니터링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A1DE0F7-7BD9-5C4B-8386-2E0810322DEF}"/>
              </a:ext>
            </a:extLst>
          </p:cNvPr>
          <p:cNvSpPr txBox="1"/>
          <p:nvPr/>
        </p:nvSpPr>
        <p:spPr>
          <a:xfrm>
            <a:off x="7084582" y="4933347"/>
            <a:ext cx="1465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Application &amp;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모델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Logging</a:t>
            </a:r>
            <a:endParaRPr kumimoji="1" lang="ko-KR" altLang="en-US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25419D5F-FF35-4C49-A37C-FD55A2B2907F}"/>
              </a:ext>
            </a:extLst>
          </p:cNvPr>
          <p:cNvSpPr txBox="1"/>
          <p:nvPr/>
        </p:nvSpPr>
        <p:spPr>
          <a:xfrm>
            <a:off x="7097121" y="6312356"/>
            <a:ext cx="1461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Application &amp; </a:t>
            </a:r>
            <a:r>
              <a:rPr kumimoji="1" lang="ko-KR" altLang="en-US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모델</a:t>
            </a:r>
            <a:r>
              <a:rPr kumimoji="1" lang="en-US" altLang="ko-KR" sz="8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 Tracing</a:t>
            </a:r>
            <a:endParaRPr kumimoji="1" lang="ko-KR" altLang="en-US" sz="8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13" name="AutoShape 274">
            <a:extLst>
              <a:ext uri="{FF2B5EF4-FFF2-40B4-BE49-F238E27FC236}">
                <a16:creationId xmlns:a16="http://schemas.microsoft.com/office/drawing/2014/main" id="{10A2855C-8F4D-5C49-9F01-D2584A4B9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084" y="2666956"/>
            <a:ext cx="1505029" cy="539600"/>
          </a:xfrm>
          <a:prstGeom prst="roundRect">
            <a:avLst>
              <a:gd name="adj" fmla="val 2236"/>
            </a:avLst>
          </a:prstGeom>
          <a:solidFill>
            <a:srgbClr val="FFFFFF"/>
          </a:solidFill>
          <a:ln w="635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DB473567-2565-2042-A67A-4E52EF5F2554}"/>
              </a:ext>
            </a:extLst>
          </p:cNvPr>
          <p:cNvSpPr/>
          <p:nvPr/>
        </p:nvSpPr>
        <p:spPr>
          <a:xfrm>
            <a:off x="9404952" y="2723346"/>
            <a:ext cx="583297" cy="1896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매트릭 지표</a:t>
            </a:r>
            <a:endParaRPr lang="en-US" altLang="ko-KR" sz="700" spc="-4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77654C0-A237-8446-ACD1-38C1FFC645DE}"/>
              </a:ext>
            </a:extLst>
          </p:cNvPr>
          <p:cNvSpPr/>
          <p:nvPr/>
        </p:nvSpPr>
        <p:spPr>
          <a:xfrm>
            <a:off x="9407567" y="2958785"/>
            <a:ext cx="583297" cy="1896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Logging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E21F67B-FF27-4F4B-BEA1-C02D11EC5B8E}"/>
              </a:ext>
            </a:extLst>
          </p:cNvPr>
          <p:cNvSpPr/>
          <p:nvPr/>
        </p:nvSpPr>
        <p:spPr>
          <a:xfrm>
            <a:off x="10083461" y="2723346"/>
            <a:ext cx="583297" cy="1896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Monitoring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D9903C5-6E8C-8144-80E2-F2A844C8C6E9}"/>
              </a:ext>
            </a:extLst>
          </p:cNvPr>
          <p:cNvSpPr/>
          <p:nvPr/>
        </p:nvSpPr>
        <p:spPr>
          <a:xfrm>
            <a:off x="10086077" y="2958785"/>
            <a:ext cx="583297" cy="1896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Tracing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A0D3BDF-F18D-7649-B517-1DA9A2D18B72}"/>
              </a:ext>
            </a:extLst>
          </p:cNvPr>
          <p:cNvSpPr/>
          <p:nvPr/>
        </p:nvSpPr>
        <p:spPr>
          <a:xfrm>
            <a:off x="9064437" y="2606662"/>
            <a:ext cx="2037417" cy="214362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모서리가 둥근 직사각형 218">
            <a:extLst>
              <a:ext uri="{FF2B5EF4-FFF2-40B4-BE49-F238E27FC236}">
                <a16:creationId xmlns:a16="http://schemas.microsoft.com/office/drawing/2014/main" id="{0898CCEF-156B-E542-9715-D4893847FFD6}"/>
              </a:ext>
            </a:extLst>
          </p:cNvPr>
          <p:cNvSpPr/>
          <p:nvPr/>
        </p:nvSpPr>
        <p:spPr>
          <a:xfrm>
            <a:off x="9130010" y="3359498"/>
            <a:ext cx="816071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인프라 상태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98CC5E65-BAB1-B74D-A157-62AE190B4B66}"/>
              </a:ext>
            </a:extLst>
          </p:cNvPr>
          <p:cNvSpPr/>
          <p:nvPr/>
        </p:nvSpPr>
        <p:spPr>
          <a:xfrm>
            <a:off x="10083460" y="3359497"/>
            <a:ext cx="984525" cy="371637"/>
          </a:xfrm>
          <a:prstGeom prst="roundRect">
            <a:avLst>
              <a:gd name="adj" fmla="val 98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CPU/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메모리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스토리지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네트워크</a:t>
            </a:r>
          </a:p>
        </p:txBody>
      </p:sp>
      <p:sp>
        <p:nvSpPr>
          <p:cNvPr id="221" name="모서리가 둥근 직사각형 220">
            <a:extLst>
              <a:ext uri="{FF2B5EF4-FFF2-40B4-BE49-F238E27FC236}">
                <a16:creationId xmlns:a16="http://schemas.microsoft.com/office/drawing/2014/main" id="{EA283F5C-F64C-EC4A-9738-608C1C606C42}"/>
              </a:ext>
            </a:extLst>
          </p:cNvPr>
          <p:cNvSpPr/>
          <p:nvPr/>
        </p:nvSpPr>
        <p:spPr>
          <a:xfrm>
            <a:off x="9130010" y="4132563"/>
            <a:ext cx="816071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Application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상태</a:t>
            </a:r>
          </a:p>
        </p:txBody>
      </p:sp>
      <p:sp>
        <p:nvSpPr>
          <p:cNvPr id="222" name="모서리가 둥근 직사각형 221">
            <a:extLst>
              <a:ext uri="{FF2B5EF4-FFF2-40B4-BE49-F238E27FC236}">
                <a16:creationId xmlns:a16="http://schemas.microsoft.com/office/drawing/2014/main" id="{F5AA1D62-B62F-D144-8C27-C93FEDFD2738}"/>
              </a:ext>
            </a:extLst>
          </p:cNvPr>
          <p:cNvSpPr/>
          <p:nvPr/>
        </p:nvSpPr>
        <p:spPr>
          <a:xfrm>
            <a:off x="10093611" y="4115916"/>
            <a:ext cx="97437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정상 유무</a:t>
            </a:r>
          </a:p>
        </p:txBody>
      </p:sp>
      <p:sp>
        <p:nvSpPr>
          <p:cNvPr id="223" name="모서리가 둥근 직사각형 222">
            <a:extLst>
              <a:ext uri="{FF2B5EF4-FFF2-40B4-BE49-F238E27FC236}">
                <a16:creationId xmlns:a16="http://schemas.microsoft.com/office/drawing/2014/main" id="{A2D25F36-C17E-3A41-90DC-8EA8C417D0AB}"/>
              </a:ext>
            </a:extLst>
          </p:cNvPr>
          <p:cNvSpPr/>
          <p:nvPr/>
        </p:nvSpPr>
        <p:spPr>
          <a:xfrm>
            <a:off x="10084326" y="3775139"/>
            <a:ext cx="97437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데이터베이스 트래픽 현황</a:t>
            </a: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039165E5-4F67-AE48-807A-B53CB914D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2883" y="2636912"/>
            <a:ext cx="311661" cy="311661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803B62C4-2FFA-914E-96E4-1AC31D33E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7873" y="4061447"/>
            <a:ext cx="311661" cy="311661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50DA4C26-3F71-8442-8F3C-28CA1DEAA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7388" y="4802965"/>
            <a:ext cx="311661" cy="311661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C9C3BB1C-57D1-E04A-AB60-250EC1FE6CD9}"/>
              </a:ext>
            </a:extLst>
          </p:cNvPr>
          <p:cNvSpPr txBox="1"/>
          <p:nvPr/>
        </p:nvSpPr>
        <p:spPr>
          <a:xfrm>
            <a:off x="8578604" y="3014335"/>
            <a:ext cx="570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Back-end</a:t>
            </a:r>
            <a:endParaRPr kumimoji="1" lang="ko-KR" altLang="en-US" sz="7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pic>
        <p:nvPicPr>
          <p:cNvPr id="228" name="그림 227">
            <a:extLst>
              <a:ext uri="{FF2B5EF4-FFF2-40B4-BE49-F238E27FC236}">
                <a16:creationId xmlns:a16="http://schemas.microsoft.com/office/drawing/2014/main" id="{8458D021-8EE6-F148-98FB-B166148214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2883" y="3302187"/>
            <a:ext cx="311661" cy="311661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5A46CA50-1BD0-4E4C-B40C-02F35C84CADE}"/>
              </a:ext>
            </a:extLst>
          </p:cNvPr>
          <p:cNvSpPr txBox="1"/>
          <p:nvPr/>
        </p:nvSpPr>
        <p:spPr>
          <a:xfrm>
            <a:off x="8578604" y="3693277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인터페이스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44CEE61-DB86-7342-95A8-0847AD11D176}"/>
              </a:ext>
            </a:extLst>
          </p:cNvPr>
          <p:cNvSpPr txBox="1"/>
          <p:nvPr/>
        </p:nvSpPr>
        <p:spPr>
          <a:xfrm>
            <a:off x="8548232" y="4474690"/>
            <a:ext cx="5998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Front-end</a:t>
            </a:r>
            <a:endParaRPr kumimoji="1" lang="ko-KR" altLang="en-US" sz="7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cxnSp>
        <p:nvCxnSpPr>
          <p:cNvPr id="231" name="직선 연결선[R] 225">
            <a:extLst>
              <a:ext uri="{FF2B5EF4-FFF2-40B4-BE49-F238E27FC236}">
                <a16:creationId xmlns:a16="http://schemas.microsoft.com/office/drawing/2014/main" id="{78446759-27F3-BE40-BE8E-1027646D235E}"/>
              </a:ext>
            </a:extLst>
          </p:cNvPr>
          <p:cNvCxnSpPr>
            <a:cxnSpLocks/>
            <a:stCxn id="224" idx="2"/>
            <a:endCxn id="227" idx="0"/>
          </p:cNvCxnSpPr>
          <p:nvPr/>
        </p:nvCxnSpPr>
        <p:spPr>
          <a:xfrm>
            <a:off x="8858714" y="2948573"/>
            <a:ext cx="5385" cy="6576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[R] 226">
            <a:extLst>
              <a:ext uri="{FF2B5EF4-FFF2-40B4-BE49-F238E27FC236}">
                <a16:creationId xmlns:a16="http://schemas.microsoft.com/office/drawing/2014/main" id="{6C31A1D1-A4ED-EB4D-931F-5CC5D63340BD}"/>
              </a:ext>
            </a:extLst>
          </p:cNvPr>
          <p:cNvCxnSpPr>
            <a:cxnSpLocks/>
            <a:stCxn id="228" idx="2"/>
            <a:endCxn id="229" idx="0"/>
          </p:cNvCxnSpPr>
          <p:nvPr/>
        </p:nvCxnSpPr>
        <p:spPr>
          <a:xfrm>
            <a:off x="8858714" y="3613848"/>
            <a:ext cx="4584" cy="7942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C0A8793A-B8B2-E140-992C-B26C98230845}"/>
              </a:ext>
            </a:extLst>
          </p:cNvPr>
          <p:cNvSpPr/>
          <p:nvPr/>
        </p:nvSpPr>
        <p:spPr>
          <a:xfrm>
            <a:off x="8619057" y="2606662"/>
            <a:ext cx="440970" cy="61513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B26F39C-582D-2C41-82E5-53B1030AF8B0}"/>
              </a:ext>
            </a:extLst>
          </p:cNvPr>
          <p:cNvSpPr/>
          <p:nvPr/>
        </p:nvSpPr>
        <p:spPr>
          <a:xfrm>
            <a:off x="8615713" y="3274904"/>
            <a:ext cx="443779" cy="703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289F59C-D6D8-6947-B9BE-4A1D48187CB7}"/>
              </a:ext>
            </a:extLst>
          </p:cNvPr>
          <p:cNvSpPr/>
          <p:nvPr/>
        </p:nvSpPr>
        <p:spPr>
          <a:xfrm>
            <a:off x="8617095" y="4046477"/>
            <a:ext cx="448836" cy="703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6" name="직선 연결선[R] 230">
            <a:extLst>
              <a:ext uri="{FF2B5EF4-FFF2-40B4-BE49-F238E27FC236}">
                <a16:creationId xmlns:a16="http://schemas.microsoft.com/office/drawing/2014/main" id="{A48E0219-50DD-0247-A9B4-80988537A6E4}"/>
              </a:ext>
            </a:extLst>
          </p:cNvPr>
          <p:cNvCxnSpPr>
            <a:cxnSpLocks/>
            <a:stCxn id="225" idx="2"/>
            <a:endCxn id="230" idx="0"/>
          </p:cNvCxnSpPr>
          <p:nvPr/>
        </p:nvCxnSpPr>
        <p:spPr>
          <a:xfrm>
            <a:off x="8843704" y="4373108"/>
            <a:ext cx="4450" cy="10158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B608C79-9138-1B4F-A29B-D6180A565094}"/>
              </a:ext>
            </a:extLst>
          </p:cNvPr>
          <p:cNvSpPr/>
          <p:nvPr/>
        </p:nvSpPr>
        <p:spPr>
          <a:xfrm>
            <a:off x="8617095" y="4783353"/>
            <a:ext cx="448836" cy="165001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70E6E225-91CC-8E44-9BD9-A4A164044830}"/>
              </a:ext>
            </a:extLst>
          </p:cNvPr>
          <p:cNvSpPr txBox="1"/>
          <p:nvPr/>
        </p:nvSpPr>
        <p:spPr>
          <a:xfrm>
            <a:off x="8605552" y="5242048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ML </a:t>
            </a:r>
            <a:r>
              <a:rPr kumimoji="1" lang="ko-KR" altLang="en-US" sz="7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모델</a:t>
            </a:r>
          </a:p>
        </p:txBody>
      </p:sp>
      <p:cxnSp>
        <p:nvCxnSpPr>
          <p:cNvPr id="239" name="직선 연결선[R] 233">
            <a:extLst>
              <a:ext uri="{FF2B5EF4-FFF2-40B4-BE49-F238E27FC236}">
                <a16:creationId xmlns:a16="http://schemas.microsoft.com/office/drawing/2014/main" id="{FF53D671-9AF1-0340-9D03-B5EFD4AA51D6}"/>
              </a:ext>
            </a:extLst>
          </p:cNvPr>
          <p:cNvCxnSpPr>
            <a:cxnSpLocks/>
            <a:stCxn id="226" idx="2"/>
            <a:endCxn id="238" idx="0"/>
          </p:cNvCxnSpPr>
          <p:nvPr/>
        </p:nvCxnSpPr>
        <p:spPr>
          <a:xfrm>
            <a:off x="8843219" y="5114626"/>
            <a:ext cx="3745" cy="12742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34C73749-1B60-9746-8819-4970F24D82E8}"/>
              </a:ext>
            </a:extLst>
          </p:cNvPr>
          <p:cNvSpPr/>
          <p:nvPr/>
        </p:nvSpPr>
        <p:spPr>
          <a:xfrm>
            <a:off x="10084326" y="4430274"/>
            <a:ext cx="97437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에러 로그 모니터링 및 추적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6D92772-75BC-B54B-860A-43F3391A7EB5}"/>
              </a:ext>
            </a:extLst>
          </p:cNvPr>
          <p:cNvSpPr/>
          <p:nvPr/>
        </p:nvSpPr>
        <p:spPr>
          <a:xfrm>
            <a:off x="9073088" y="4780944"/>
            <a:ext cx="2037417" cy="165267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2" name="모서리가 둥근 직사각형 241">
            <a:extLst>
              <a:ext uri="{FF2B5EF4-FFF2-40B4-BE49-F238E27FC236}">
                <a16:creationId xmlns:a16="http://schemas.microsoft.com/office/drawing/2014/main" id="{184C8F13-95D1-7640-AD56-9C8B17EA63BC}"/>
              </a:ext>
            </a:extLst>
          </p:cNvPr>
          <p:cNvSpPr/>
          <p:nvPr/>
        </p:nvSpPr>
        <p:spPr>
          <a:xfrm>
            <a:off x="9123900" y="4844277"/>
            <a:ext cx="816071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인프라 상태</a:t>
            </a:r>
          </a:p>
        </p:txBody>
      </p:sp>
      <p:sp>
        <p:nvSpPr>
          <p:cNvPr id="243" name="모서리가 둥근 직사각형 242">
            <a:extLst>
              <a:ext uri="{FF2B5EF4-FFF2-40B4-BE49-F238E27FC236}">
                <a16:creationId xmlns:a16="http://schemas.microsoft.com/office/drawing/2014/main" id="{49D22758-9AE8-414D-8CC0-7F5E345A3916}"/>
              </a:ext>
            </a:extLst>
          </p:cNvPr>
          <p:cNvSpPr/>
          <p:nvPr/>
        </p:nvSpPr>
        <p:spPr>
          <a:xfrm>
            <a:off x="10077350" y="4844276"/>
            <a:ext cx="984525" cy="371637"/>
          </a:xfrm>
          <a:prstGeom prst="roundRect">
            <a:avLst>
              <a:gd name="adj" fmla="val 98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CPU/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메모리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스토리지</a:t>
            </a:r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네트워크</a:t>
            </a:r>
          </a:p>
        </p:txBody>
      </p:sp>
      <p:sp>
        <p:nvSpPr>
          <p:cNvPr id="244" name="모서리가 둥근 직사각형 243">
            <a:extLst>
              <a:ext uri="{FF2B5EF4-FFF2-40B4-BE49-F238E27FC236}">
                <a16:creationId xmlns:a16="http://schemas.microsoft.com/office/drawing/2014/main" id="{4BE3B157-DBB7-1D46-9CBB-B834D6568EE3}"/>
              </a:ext>
            </a:extLst>
          </p:cNvPr>
          <p:cNvSpPr/>
          <p:nvPr/>
        </p:nvSpPr>
        <p:spPr>
          <a:xfrm>
            <a:off x="10078216" y="5259918"/>
            <a:ext cx="974374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데이터베이스 트래픽 현황</a:t>
            </a:r>
          </a:p>
        </p:txBody>
      </p:sp>
      <p:sp>
        <p:nvSpPr>
          <p:cNvPr id="245" name="모서리가 둥근 직사각형 244">
            <a:extLst>
              <a:ext uri="{FF2B5EF4-FFF2-40B4-BE49-F238E27FC236}">
                <a16:creationId xmlns:a16="http://schemas.microsoft.com/office/drawing/2014/main" id="{53BC912F-E20A-224C-81BF-C179C580B993}"/>
              </a:ext>
            </a:extLst>
          </p:cNvPr>
          <p:cNvSpPr/>
          <p:nvPr/>
        </p:nvSpPr>
        <p:spPr>
          <a:xfrm>
            <a:off x="9133057" y="5597769"/>
            <a:ext cx="816071" cy="2767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상태</a:t>
            </a:r>
          </a:p>
        </p:txBody>
      </p:sp>
      <p:sp>
        <p:nvSpPr>
          <p:cNvPr id="246" name="모서리가 둥근 직사각형 245">
            <a:extLst>
              <a:ext uri="{FF2B5EF4-FFF2-40B4-BE49-F238E27FC236}">
                <a16:creationId xmlns:a16="http://schemas.microsoft.com/office/drawing/2014/main" id="{E0A5E307-A24B-3D49-8BD6-206A12A29DA6}"/>
              </a:ext>
            </a:extLst>
          </p:cNvPr>
          <p:cNvSpPr/>
          <p:nvPr/>
        </p:nvSpPr>
        <p:spPr>
          <a:xfrm>
            <a:off x="10075106" y="5587758"/>
            <a:ext cx="977484" cy="22689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성능 모니터링</a:t>
            </a:r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F79862A-2B1C-5641-9482-BCF7FF634D85}"/>
              </a:ext>
            </a:extLst>
          </p:cNvPr>
          <p:cNvSpPr/>
          <p:nvPr/>
        </p:nvSpPr>
        <p:spPr>
          <a:xfrm>
            <a:off x="10075106" y="5849226"/>
            <a:ext cx="977484" cy="22689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Data Drift</a:t>
            </a:r>
            <a:endParaRPr kumimoji="1" lang="ko-KR" altLang="en-US" sz="8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50932DEE-67E6-B04E-B44D-079CA8136636}"/>
              </a:ext>
            </a:extLst>
          </p:cNvPr>
          <p:cNvSpPr/>
          <p:nvPr/>
        </p:nvSpPr>
        <p:spPr>
          <a:xfrm>
            <a:off x="10083145" y="6132440"/>
            <a:ext cx="977484" cy="22689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재학습 트리거</a:t>
            </a:r>
          </a:p>
        </p:txBody>
      </p:sp>
      <p:sp>
        <p:nvSpPr>
          <p:cNvPr id="249" name="원통[C] 254">
            <a:extLst>
              <a:ext uri="{FF2B5EF4-FFF2-40B4-BE49-F238E27FC236}">
                <a16:creationId xmlns:a16="http://schemas.microsoft.com/office/drawing/2014/main" id="{10D0CFBA-B974-614B-9448-1D06A8A852C7}"/>
              </a:ext>
            </a:extLst>
          </p:cNvPr>
          <p:cNvSpPr/>
          <p:nvPr/>
        </p:nvSpPr>
        <p:spPr>
          <a:xfrm>
            <a:off x="11173276" y="3850204"/>
            <a:ext cx="242730" cy="1505566"/>
          </a:xfrm>
          <a:prstGeom prst="can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525210B-A062-8A4F-B421-64937D15E74B}"/>
              </a:ext>
            </a:extLst>
          </p:cNvPr>
          <p:cNvSpPr txBox="1"/>
          <p:nvPr/>
        </p:nvSpPr>
        <p:spPr>
          <a:xfrm rot="5400000" flipH="1">
            <a:off x="10680416" y="4532418"/>
            <a:ext cx="1241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latin typeface="+mn-ea"/>
              </a:rPr>
              <a:t>Alert Manager</a:t>
            </a:r>
            <a:endParaRPr kumimoji="1" lang="ko-KR" altLang="en-US" sz="900" b="1" dirty="0">
              <a:latin typeface="+mn-ea"/>
            </a:endParaRPr>
          </a:p>
        </p:txBody>
      </p:sp>
      <p:cxnSp>
        <p:nvCxnSpPr>
          <p:cNvPr id="251" name="꺾인 연결선[E] 256">
            <a:extLst>
              <a:ext uri="{FF2B5EF4-FFF2-40B4-BE49-F238E27FC236}">
                <a16:creationId xmlns:a16="http://schemas.microsoft.com/office/drawing/2014/main" id="{5CF21609-8F40-C349-A4D4-0C728904F0DA}"/>
              </a:ext>
            </a:extLst>
          </p:cNvPr>
          <p:cNvCxnSpPr>
            <a:cxnSpLocks/>
            <a:stCxn id="218" idx="3"/>
            <a:endCxn id="249" idx="0"/>
          </p:cNvCxnSpPr>
          <p:nvPr/>
        </p:nvCxnSpPr>
        <p:spPr>
          <a:xfrm>
            <a:off x="11101854" y="3678477"/>
            <a:ext cx="192787" cy="2324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[E] 259">
            <a:extLst>
              <a:ext uri="{FF2B5EF4-FFF2-40B4-BE49-F238E27FC236}">
                <a16:creationId xmlns:a16="http://schemas.microsoft.com/office/drawing/2014/main" id="{B8F0C6FE-426B-5F4B-87A0-EEDFF7A77A81}"/>
              </a:ext>
            </a:extLst>
          </p:cNvPr>
          <p:cNvCxnSpPr>
            <a:cxnSpLocks/>
            <a:stCxn id="241" idx="3"/>
            <a:endCxn id="249" idx="3"/>
          </p:cNvCxnSpPr>
          <p:nvPr/>
        </p:nvCxnSpPr>
        <p:spPr>
          <a:xfrm flipV="1">
            <a:off x="11110505" y="5355770"/>
            <a:ext cx="184136" cy="2515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8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spc="-15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4.1 </a:t>
            </a:r>
            <a:r>
              <a:rPr lang="ko-KR" altLang="en-US" sz="2000" spc="-15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매뉴얼</a:t>
            </a:r>
            <a:r>
              <a:rPr lang="en-US" altLang="ko-KR" sz="2000" spc="-15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&amp;</a:t>
            </a:r>
            <a:r>
              <a:rPr lang="ko-KR" altLang="en-US" sz="2000" spc="-15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교육</a:t>
            </a:r>
            <a:endParaRPr lang="en-US" altLang="ko-KR" sz="2000" spc="-15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24595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개발 업체가 빠르게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Platform Engineering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개발 환경에 적응할 수 있도록 매뉴얼 및 교육훈련 프로그램을 준비하여 제공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 결과에 대한 피드백을 반영하여 지속적으로 매뉴얼 및 교육훈련 프로그램을 개선하여 최적의 협업환경을 유지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Rectangle 41">
            <a:extLst>
              <a:ext uri="{FF2B5EF4-FFF2-40B4-BE49-F238E27FC236}">
                <a16:creationId xmlns:a16="http://schemas.microsoft.com/office/drawing/2014/main" id="{C6F26442-F6AA-4AFD-BEBC-5E1753D068F6}"/>
              </a:ext>
            </a:extLst>
          </p:cNvPr>
          <p:cNvSpPr/>
          <p:nvPr/>
        </p:nvSpPr>
        <p:spPr>
          <a:xfrm>
            <a:off x="4301522" y="2246935"/>
            <a:ext cx="3230972" cy="377733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kern="0" dirty="0">
              <a:solidFill>
                <a:srgbClr val="FFFFF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4301522" y="1889935"/>
            <a:ext cx="3230972" cy="314620"/>
          </a:xfrm>
          <a:prstGeom prst="roundRect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817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5097"/>
              </a:buClr>
              <a:buSzPct val="80000"/>
              <a:buFontTx/>
              <a:buNone/>
              <a:tabLst>
                <a:tab pos="355600" algn="l"/>
              </a:tabLst>
              <a:defRPr/>
            </a:pPr>
            <a:r>
              <a:rPr kumimoji="0" lang="en-US" altLang="ko-KR" sz="1400" b="1" i="0" u="none" strike="noStrike" kern="0" cap="none" spc="-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Platform Engineering</a:t>
            </a:r>
            <a:endParaRPr kumimoji="0" lang="ko-KR" altLang="en-US" sz="1400" b="1" i="0" u="none" strike="noStrike" kern="0" cap="none" spc="-5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AutoShape 274">
            <a:extLst>
              <a:ext uri="{FF2B5EF4-FFF2-40B4-BE49-F238E27FC236}">
                <a16:creationId xmlns:a16="http://schemas.microsoft.com/office/drawing/2014/main" id="{BAA5CEAB-699A-3042-AC03-1EB46FABA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436" y="2010075"/>
            <a:ext cx="1510452" cy="4014198"/>
          </a:xfrm>
          <a:prstGeom prst="roundRect">
            <a:avLst>
              <a:gd name="adj" fmla="val 2236"/>
            </a:avLst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양쪽 모서리가 둥근 사각형 46">
            <a:extLst>
              <a:ext uri="{FF2B5EF4-FFF2-40B4-BE49-F238E27FC236}">
                <a16:creationId xmlns:a16="http://schemas.microsoft.com/office/drawing/2014/main" id="{4D7152BD-F752-D442-AC07-3DCDB2523FF7}"/>
              </a:ext>
            </a:extLst>
          </p:cNvPr>
          <p:cNvSpPr/>
          <p:nvPr/>
        </p:nvSpPr>
        <p:spPr>
          <a:xfrm>
            <a:off x="872010" y="1889935"/>
            <a:ext cx="1512878" cy="29272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개발 업체</a:t>
            </a:r>
            <a:endParaRPr lang="ko-KR" altLang="ko-KR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CC156C-A5C7-CF42-AD2C-AAB411966D9E}"/>
              </a:ext>
            </a:extLst>
          </p:cNvPr>
          <p:cNvGrpSpPr/>
          <p:nvPr/>
        </p:nvGrpSpPr>
        <p:grpSpPr>
          <a:xfrm>
            <a:off x="1657521" y="5409498"/>
            <a:ext cx="562827" cy="448960"/>
            <a:chOff x="385175" y="2286916"/>
            <a:chExt cx="562827" cy="448960"/>
          </a:xfrm>
        </p:grpSpPr>
        <p:sp>
          <p:nvSpPr>
            <p:cNvPr id="49" name="Rounded Rectangle 9">
              <a:extLst>
                <a:ext uri="{FF2B5EF4-FFF2-40B4-BE49-F238E27FC236}">
                  <a16:creationId xmlns:a16="http://schemas.microsoft.com/office/drawing/2014/main" id="{8A043970-921C-9248-987F-89AFD097C82F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50" name="Rounded Rectangle 24">
              <a:extLst>
                <a:ext uri="{FF2B5EF4-FFF2-40B4-BE49-F238E27FC236}">
                  <a16:creationId xmlns:a16="http://schemas.microsoft.com/office/drawing/2014/main" id="{EAA5ABDC-89FD-E24B-97AE-5122B6FB8FC4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39E23544-9E77-E246-8C56-536795C76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9" descr="Corporate-Data-Center.png">
              <a:extLst>
                <a:ext uri="{FF2B5EF4-FFF2-40B4-BE49-F238E27FC236}">
                  <a16:creationId xmlns:a16="http://schemas.microsoft.com/office/drawing/2014/main" id="{64ADE3F1-72A3-C646-948E-2EB2CFF8C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D233F6-277A-1048-B29A-D40C9B5F5B9E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DA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A35B4E3-2D1B-C64A-801B-B009F525227D}"/>
              </a:ext>
            </a:extLst>
          </p:cNvPr>
          <p:cNvGrpSpPr/>
          <p:nvPr/>
        </p:nvGrpSpPr>
        <p:grpSpPr>
          <a:xfrm>
            <a:off x="1656993" y="4888298"/>
            <a:ext cx="562827" cy="448960"/>
            <a:chOff x="385175" y="2286916"/>
            <a:chExt cx="562827" cy="448960"/>
          </a:xfrm>
        </p:grpSpPr>
        <p:sp>
          <p:nvSpPr>
            <p:cNvPr id="55" name="Rounded Rectangle 9">
              <a:extLst>
                <a:ext uri="{FF2B5EF4-FFF2-40B4-BE49-F238E27FC236}">
                  <a16:creationId xmlns:a16="http://schemas.microsoft.com/office/drawing/2014/main" id="{4F9B637D-DF1A-6342-9ECF-213CB408F9E1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56" name="Rounded Rectangle 24">
              <a:extLst>
                <a:ext uri="{FF2B5EF4-FFF2-40B4-BE49-F238E27FC236}">
                  <a16:creationId xmlns:a16="http://schemas.microsoft.com/office/drawing/2014/main" id="{1D863938-134D-F742-8B0C-D761FB252BB8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203553E8-FAA0-BE40-BA5F-5BD15A065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49" descr="Corporate-Data-Center.png">
              <a:extLst>
                <a:ext uri="{FF2B5EF4-FFF2-40B4-BE49-F238E27FC236}">
                  <a16:creationId xmlns:a16="http://schemas.microsoft.com/office/drawing/2014/main" id="{C7F1A713-DABA-484E-BC9D-3C25B5FB6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C0F8E1F-C8E2-5647-9CF3-FB0837AC58BB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아키텍트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F200F2-217A-2B4D-8752-8774A4AC9D70}"/>
              </a:ext>
            </a:extLst>
          </p:cNvPr>
          <p:cNvGrpSpPr/>
          <p:nvPr/>
        </p:nvGrpSpPr>
        <p:grpSpPr>
          <a:xfrm>
            <a:off x="1656993" y="2237737"/>
            <a:ext cx="562827" cy="448960"/>
            <a:chOff x="385175" y="2286916"/>
            <a:chExt cx="562827" cy="448960"/>
          </a:xfrm>
        </p:grpSpPr>
        <p:sp>
          <p:nvSpPr>
            <p:cNvPr id="61" name="Rounded Rectangle 9">
              <a:extLst>
                <a:ext uri="{FF2B5EF4-FFF2-40B4-BE49-F238E27FC236}">
                  <a16:creationId xmlns:a16="http://schemas.microsoft.com/office/drawing/2014/main" id="{01AB8214-D91B-204E-90BC-3306AD27BEDD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62" name="Rounded Rectangle 24">
              <a:extLst>
                <a:ext uri="{FF2B5EF4-FFF2-40B4-BE49-F238E27FC236}">
                  <a16:creationId xmlns:a16="http://schemas.microsoft.com/office/drawing/2014/main" id="{4D3631D8-32E5-A24D-8408-DBCB8A05F1B0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27158771-F668-E14F-B069-BBBF062E7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49" descr="Corporate-Data-Center.png">
              <a:extLst>
                <a:ext uri="{FF2B5EF4-FFF2-40B4-BE49-F238E27FC236}">
                  <a16:creationId xmlns:a16="http://schemas.microsoft.com/office/drawing/2014/main" id="{EFF929B7-961F-1848-90E4-B51A6E39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F7C5E0-76DE-4C4A-ACC8-F928591CC061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ko-KR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PM, PMO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F2581F4-7DBA-694E-88A1-7FD3D3EE12F3}"/>
              </a:ext>
            </a:extLst>
          </p:cNvPr>
          <p:cNvGrpSpPr/>
          <p:nvPr/>
        </p:nvGrpSpPr>
        <p:grpSpPr>
          <a:xfrm>
            <a:off x="1656993" y="2766626"/>
            <a:ext cx="562827" cy="448960"/>
            <a:chOff x="385175" y="2286916"/>
            <a:chExt cx="562827" cy="448960"/>
          </a:xfrm>
        </p:grpSpPr>
        <p:sp>
          <p:nvSpPr>
            <p:cNvPr id="67" name="Rounded Rectangle 9">
              <a:extLst>
                <a:ext uri="{FF2B5EF4-FFF2-40B4-BE49-F238E27FC236}">
                  <a16:creationId xmlns:a16="http://schemas.microsoft.com/office/drawing/2014/main" id="{DE0F9162-9228-3542-8B5A-61A5AA9A90D9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68" name="Rounded Rectangle 24">
              <a:extLst>
                <a:ext uri="{FF2B5EF4-FFF2-40B4-BE49-F238E27FC236}">
                  <a16:creationId xmlns:a16="http://schemas.microsoft.com/office/drawing/2014/main" id="{4DD6328E-BA82-9B46-BB24-C20781372BB2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B0779AA0-8AC7-B847-8D88-E757FC3C4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49" descr="Corporate-Data-Center.png">
              <a:extLst>
                <a:ext uri="{FF2B5EF4-FFF2-40B4-BE49-F238E27FC236}">
                  <a16:creationId xmlns:a16="http://schemas.microsoft.com/office/drawing/2014/main" id="{9FC9748A-E622-F346-9D16-10437C12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E20356A-C653-1742-B66E-A11F8156CF91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기획자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FF95808-AF07-5644-A8C4-0116CC9A28CF}"/>
              </a:ext>
            </a:extLst>
          </p:cNvPr>
          <p:cNvGrpSpPr/>
          <p:nvPr/>
        </p:nvGrpSpPr>
        <p:grpSpPr>
          <a:xfrm>
            <a:off x="1656993" y="3295515"/>
            <a:ext cx="562827" cy="448960"/>
            <a:chOff x="385175" y="2286916"/>
            <a:chExt cx="562827" cy="448960"/>
          </a:xfrm>
        </p:grpSpPr>
        <p:sp>
          <p:nvSpPr>
            <p:cNvPr id="73" name="Rounded Rectangle 9">
              <a:extLst>
                <a:ext uri="{FF2B5EF4-FFF2-40B4-BE49-F238E27FC236}">
                  <a16:creationId xmlns:a16="http://schemas.microsoft.com/office/drawing/2014/main" id="{ACD70FD6-F54C-BB44-8B5B-047D4585195C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74" name="Rounded Rectangle 24">
              <a:extLst>
                <a:ext uri="{FF2B5EF4-FFF2-40B4-BE49-F238E27FC236}">
                  <a16:creationId xmlns:a16="http://schemas.microsoft.com/office/drawing/2014/main" id="{BBD97810-928A-2143-8B79-1F22B59C8C73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3A587DCB-5399-454F-A708-86E127E106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49" descr="Corporate-Data-Center.png">
              <a:extLst>
                <a:ext uri="{FF2B5EF4-FFF2-40B4-BE49-F238E27FC236}">
                  <a16:creationId xmlns:a16="http://schemas.microsoft.com/office/drawing/2014/main" id="{0E0AF294-D73A-1841-9E6B-2D12D136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88F99F1-B899-9044-A06E-E5783AC4BEF5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디자이너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8D6245B-7C36-D541-9DBD-4B0F7C5013BA}"/>
              </a:ext>
            </a:extLst>
          </p:cNvPr>
          <p:cNvGrpSpPr/>
          <p:nvPr/>
        </p:nvGrpSpPr>
        <p:grpSpPr>
          <a:xfrm>
            <a:off x="1656993" y="3824404"/>
            <a:ext cx="562827" cy="448960"/>
            <a:chOff x="385175" y="2286916"/>
            <a:chExt cx="562827" cy="448960"/>
          </a:xfrm>
        </p:grpSpPr>
        <p:sp>
          <p:nvSpPr>
            <p:cNvPr id="79" name="Rounded Rectangle 9">
              <a:extLst>
                <a:ext uri="{FF2B5EF4-FFF2-40B4-BE49-F238E27FC236}">
                  <a16:creationId xmlns:a16="http://schemas.microsoft.com/office/drawing/2014/main" id="{A0076181-C6C8-E64F-B022-CB1788C6C14C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80" name="Rounded Rectangle 24">
              <a:extLst>
                <a:ext uri="{FF2B5EF4-FFF2-40B4-BE49-F238E27FC236}">
                  <a16:creationId xmlns:a16="http://schemas.microsoft.com/office/drawing/2014/main" id="{49877F58-0399-2648-94DB-9A0AA670EFAF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6E2348EC-BA08-C648-9465-D9F176246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49" descr="Corporate-Data-Center.png">
              <a:extLst>
                <a:ext uri="{FF2B5EF4-FFF2-40B4-BE49-F238E27FC236}">
                  <a16:creationId xmlns:a16="http://schemas.microsoft.com/office/drawing/2014/main" id="{885625A7-3848-8149-B7F2-1A731095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658E83-F335-BA4D-81F2-1FF45412E509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퍼블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1CBB304-7692-244D-BA30-55DFDABCDEDE}"/>
              </a:ext>
            </a:extLst>
          </p:cNvPr>
          <p:cNvGrpSpPr/>
          <p:nvPr/>
        </p:nvGrpSpPr>
        <p:grpSpPr>
          <a:xfrm>
            <a:off x="1656993" y="4353294"/>
            <a:ext cx="562827" cy="448960"/>
            <a:chOff x="385175" y="2286916"/>
            <a:chExt cx="562827" cy="448960"/>
          </a:xfrm>
        </p:grpSpPr>
        <p:sp>
          <p:nvSpPr>
            <p:cNvPr id="88" name="Rounded Rectangle 9">
              <a:extLst>
                <a:ext uri="{FF2B5EF4-FFF2-40B4-BE49-F238E27FC236}">
                  <a16:creationId xmlns:a16="http://schemas.microsoft.com/office/drawing/2014/main" id="{DC46F54D-138F-094F-A4AB-8E308DA02132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89" name="Rounded Rectangle 24">
              <a:extLst>
                <a:ext uri="{FF2B5EF4-FFF2-40B4-BE49-F238E27FC236}">
                  <a16:creationId xmlns:a16="http://schemas.microsoft.com/office/drawing/2014/main" id="{5CEEDD78-9E0C-2B4B-892A-F978DF2BA716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BF606863-2AB7-1840-8682-A88F1D38B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9" descr="Corporate-Data-Center.png">
              <a:extLst>
                <a:ext uri="{FF2B5EF4-FFF2-40B4-BE49-F238E27FC236}">
                  <a16:creationId xmlns:a16="http://schemas.microsoft.com/office/drawing/2014/main" id="{B284C8BD-CF69-B947-915E-2C57D9B2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59AC91-DE42-5847-ACC4-3564C7AB0857}"/>
                </a:ext>
              </a:extLst>
            </p:cNvPr>
            <p:cNvSpPr txBox="1"/>
            <p:nvPr/>
          </p:nvSpPr>
          <p:spPr>
            <a:xfrm>
              <a:off x="428595" y="2632629"/>
              <a:ext cx="519407" cy="831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개발자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AFCE8DC-EB61-1946-B4B1-D8B84E67E01A}"/>
              </a:ext>
            </a:extLst>
          </p:cNvPr>
          <p:cNvGrpSpPr/>
          <p:nvPr/>
        </p:nvGrpSpPr>
        <p:grpSpPr>
          <a:xfrm>
            <a:off x="982747" y="2239078"/>
            <a:ext cx="562827" cy="470363"/>
            <a:chOff x="385175" y="2286916"/>
            <a:chExt cx="562827" cy="470363"/>
          </a:xfrm>
        </p:grpSpPr>
        <p:sp>
          <p:nvSpPr>
            <p:cNvPr id="117" name="Rounded Rectangle 9">
              <a:extLst>
                <a:ext uri="{FF2B5EF4-FFF2-40B4-BE49-F238E27FC236}">
                  <a16:creationId xmlns:a16="http://schemas.microsoft.com/office/drawing/2014/main" id="{0701803F-AC39-5047-B755-2FE23A157AAD}"/>
                </a:ext>
              </a:extLst>
            </p:cNvPr>
            <p:cNvSpPr/>
            <p:nvPr/>
          </p:nvSpPr>
          <p:spPr>
            <a:xfrm>
              <a:off x="475124" y="2369301"/>
              <a:ext cx="429457" cy="366575"/>
            </a:xfrm>
            <a:prstGeom prst="roundRect">
              <a:avLst>
                <a:gd name="adj" fmla="val 13564"/>
              </a:avLst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Calibri" panose="020F0502020204030204" pitchFamily="34" charset="0"/>
              </a:endParaRPr>
            </a:p>
          </p:txBody>
        </p:sp>
        <p:sp>
          <p:nvSpPr>
            <p:cNvPr id="118" name="Rounded Rectangle 24">
              <a:extLst>
                <a:ext uri="{FF2B5EF4-FFF2-40B4-BE49-F238E27FC236}">
                  <a16:creationId xmlns:a16="http://schemas.microsoft.com/office/drawing/2014/main" id="{3D613470-F92A-2445-9CA1-17C6D44C076E}"/>
                </a:ext>
              </a:extLst>
            </p:cNvPr>
            <p:cNvSpPr/>
            <p:nvPr/>
          </p:nvSpPr>
          <p:spPr>
            <a:xfrm>
              <a:off x="566315" y="2403937"/>
              <a:ext cx="243968" cy="176420"/>
            </a:xfrm>
            <a:prstGeom prst="roundRect">
              <a:avLst>
                <a:gd name="adj" fmla="val 9818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Helvetica Neue"/>
              </a:endParaRPr>
            </a:p>
          </p:txBody>
        </p:sp>
        <p:pic>
          <p:nvPicPr>
            <p:cNvPr id="119" name="Picture 2">
              <a:extLst>
                <a:ext uri="{FF2B5EF4-FFF2-40B4-BE49-F238E27FC236}">
                  <a16:creationId xmlns:a16="http://schemas.microsoft.com/office/drawing/2014/main" id="{CD03F123-A784-B645-9F6F-ADD5A27A9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17" y="2445342"/>
              <a:ext cx="99120" cy="11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9" descr="Corporate-Data-Center.png">
              <a:extLst>
                <a:ext uri="{FF2B5EF4-FFF2-40B4-BE49-F238E27FC236}">
                  <a16:creationId xmlns:a16="http://schemas.microsoft.com/office/drawing/2014/main" id="{A0BF2405-FE66-4240-87F9-A27CF8375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75" y="2286916"/>
              <a:ext cx="195912" cy="20398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E027AE5-81F0-C641-83E6-B19C15D21B9A}"/>
                </a:ext>
              </a:extLst>
            </p:cNvPr>
            <p:cNvSpPr txBox="1"/>
            <p:nvPr/>
          </p:nvSpPr>
          <p:spPr>
            <a:xfrm>
              <a:off x="428595" y="2591080"/>
              <a:ext cx="519407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algn="ctr" defTabSz="342875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" b="1" kern="0">
                  <a:solidFill>
                    <a:prstClr val="black"/>
                  </a:solidFill>
                  <a:latin typeface="맑은 고딕" panose="020B0503020000020004" pitchFamily="50" charset="-127"/>
                  <a:cs typeface="Consolas" panose="020B0609020204030204" pitchFamily="49" charset="0"/>
                </a:defRPr>
              </a:lvl1pPr>
            </a:lstStyle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데이터 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  <a:p>
              <a:pPr eaLnBrk="1" hangingPunct="1">
                <a:defRPr/>
              </a:pPr>
              <a:r>
                <a:rPr kumimoji="0" lang="ko-KR" altLang="en-US" sz="600" b="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전문가</a:t>
              </a:r>
              <a:endParaRPr kumimoji="0" lang="en-US" altLang="ko-KR" sz="600" b="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122" name="직사각형 121"/>
          <p:cNvSpPr/>
          <p:nvPr/>
        </p:nvSpPr>
        <p:spPr>
          <a:xfrm>
            <a:off x="4422945" y="2459018"/>
            <a:ext cx="2988125" cy="1473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4770111" y="2502687"/>
            <a:ext cx="2323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Governance</a:t>
            </a:r>
            <a:endParaRPr lang="ko-KR" altLang="en-US" sz="1400" b="1" dirty="0"/>
          </a:p>
        </p:txBody>
      </p:sp>
      <p:sp>
        <p:nvSpPr>
          <p:cNvPr id="124" name="직사각형 123"/>
          <p:cNvSpPr/>
          <p:nvPr/>
        </p:nvSpPr>
        <p:spPr>
          <a:xfrm>
            <a:off x="4422941" y="4318218"/>
            <a:ext cx="2988125" cy="1473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5016894" y="4357831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도구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자동화</a:t>
            </a:r>
          </a:p>
        </p:txBody>
      </p:sp>
      <p:sp>
        <p:nvSpPr>
          <p:cNvPr id="126" name="Rectangle 41">
            <a:extLst>
              <a:ext uri="{FF2B5EF4-FFF2-40B4-BE49-F238E27FC236}">
                <a16:creationId xmlns:a16="http://schemas.microsoft.com/office/drawing/2014/main" id="{C6F26442-F6AA-4AFD-BEBC-5E1753D068F6}"/>
              </a:ext>
            </a:extLst>
          </p:cNvPr>
          <p:cNvSpPr/>
          <p:nvPr/>
        </p:nvSpPr>
        <p:spPr>
          <a:xfrm>
            <a:off x="8669121" y="2830222"/>
            <a:ext cx="2747892" cy="273651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CED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kern="0" dirty="0">
              <a:solidFill>
                <a:srgbClr val="FFFFF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8669121" y="2473222"/>
            <a:ext cx="2747892" cy="3146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817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5097"/>
              </a:buClr>
              <a:buSzPct val="80000"/>
              <a:buFontTx/>
              <a:buNone/>
              <a:tabLst>
                <a:tab pos="355600" algn="l"/>
              </a:tabLst>
              <a:defRPr/>
            </a:pPr>
            <a:r>
              <a:rPr lang="ko-KR" altLang="en-US" sz="14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 시스템</a:t>
            </a:r>
            <a:endParaRPr kumimoji="0" lang="ko-KR" altLang="en-US" sz="1400" b="1" i="0" u="none" strike="noStrike" kern="0" cap="none" spc="-5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496704" y="4703412"/>
            <a:ext cx="2843896" cy="983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CI/CD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7411066" y="5187744"/>
            <a:ext cx="125805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7411066" y="3416488"/>
            <a:ext cx="125805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00695" y="4905981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운영 환경 배포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200695" y="3103437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피드백</a:t>
            </a:r>
          </a:p>
        </p:txBody>
      </p:sp>
      <p:cxnSp>
        <p:nvCxnSpPr>
          <p:cNvPr id="133" name="직선 화살표 연결선 132"/>
          <p:cNvCxnSpPr/>
          <p:nvPr/>
        </p:nvCxnSpPr>
        <p:spPr>
          <a:xfrm flipH="1">
            <a:off x="2393356" y="3195439"/>
            <a:ext cx="1886254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470918" y="2865372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매뉴얼</a:t>
            </a:r>
            <a:r>
              <a:rPr lang="en-US" altLang="ko-KR" sz="1400" dirty="0"/>
              <a:t>&amp;</a:t>
            </a:r>
            <a:r>
              <a:rPr lang="ko-KR" altLang="en-US" sz="1400" dirty="0"/>
              <a:t>교육 제공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465677" y="4828572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Release</a:t>
            </a:r>
            <a:endParaRPr lang="ko-KR" altLang="en-US" sz="1400" dirty="0"/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400079" y="5181739"/>
            <a:ext cx="1886254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8820162" y="3100506"/>
            <a:ext cx="2446422" cy="983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모니터링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8820162" y="4290295"/>
            <a:ext cx="2446422" cy="983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운영 결과 수집 및 분석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520692" y="2840780"/>
            <a:ext cx="2843896" cy="45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매뉴얼 및 교육훈련 프로그램 검토 및 승인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4521910" y="3357233"/>
            <a:ext cx="2843896" cy="45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매뉴얼 및 교육훈련 프로그램 관리 및 개선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4. 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매뉴얼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교육</a:t>
            </a:r>
            <a:endParaRPr lang="en-US" altLang="ko-KR" sz="11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486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6EF91E-7C5E-42AB-945F-8576804A8148}"/>
              </a:ext>
            </a:extLst>
          </p:cNvPr>
          <p:cNvSpPr/>
          <p:nvPr/>
        </p:nvSpPr>
        <p:spPr>
          <a:xfrm>
            <a:off x="1108850" y="2400125"/>
            <a:ext cx="8557535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Platform Engineering</a:t>
            </a:r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도입 기대효과</a:t>
            </a:r>
          </a:p>
        </p:txBody>
      </p:sp>
    </p:spTree>
    <p:extLst>
      <p:ext uri="{BB962C8B-B14F-4D97-AF65-F5344CB8AC3E}">
        <p14:creationId xmlns:p14="http://schemas.microsoft.com/office/powerpoint/2010/main" val="114904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1707991" y="1344523"/>
            <a:ext cx="5734209" cy="46628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아리따-돋움4.0(OTF)-Medium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아리따-돋움4.0(OTF)-Medium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아리따-돋움4.0(OTF)-Medium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아리따-돋움4.0(OTF)-Medium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아리따-돋움4.0(OTF)-Medium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Ⅰ.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항우연 </a:t>
            </a: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Platform Engineering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체계 제안 개요</a:t>
            </a: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</a:p>
          <a:p>
            <a:pPr marL="1440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1. 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소프트웨어 개발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운영 트렌드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1440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2. Platform Engineering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 체계 도입 배경 및 필요성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Ⅱ. Platform Engineering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체계 구축</a:t>
            </a: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marL="1440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1. 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개요</a:t>
            </a:r>
          </a:p>
          <a:p>
            <a:pPr marL="1440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2. Governance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1440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3. Process 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및 </a:t>
            </a: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R&amp;R</a:t>
            </a:r>
            <a:b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 4. 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매뉴얼</a:t>
            </a:r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교육</a:t>
            </a:r>
            <a:endParaRPr lang="en-US" altLang="ko-KR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Ⅲ.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en-US" altLang="ko-KR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Ⅳ.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 제안</a:t>
            </a:r>
            <a:endParaRPr lang="en-US" altLang="ko-KR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440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메가존의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‘Platform Engineering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컨설팅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제안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1440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2.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컨설팅 범위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일정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산출물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  <a:p>
            <a:pPr marL="1440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3.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컨설팅 추진 체계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안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Google Shape;155;p2"/>
          <p:cNvSpPr txBox="1"/>
          <p:nvPr/>
        </p:nvSpPr>
        <p:spPr>
          <a:xfrm>
            <a:off x="570341" y="458345"/>
            <a:ext cx="114171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6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Contents</a:t>
            </a:r>
            <a:endParaRPr sz="3600" b="1" i="0" u="none" strike="noStrike" cap="none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878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둥근 위쪽 모서리 34">
            <a:extLst>
              <a:ext uri="{FF2B5EF4-FFF2-40B4-BE49-F238E27FC236}">
                <a16:creationId xmlns:a16="http://schemas.microsoft.com/office/drawing/2014/main" id="{2AC66EEC-E73C-4F5F-B080-0603C6A66014}"/>
              </a:ext>
            </a:extLst>
          </p:cNvPr>
          <p:cNvSpPr/>
          <p:nvPr/>
        </p:nvSpPr>
        <p:spPr>
          <a:xfrm rot="16200000">
            <a:off x="33656" y="2437660"/>
            <a:ext cx="4204369" cy="3611416"/>
          </a:xfrm>
          <a:prstGeom prst="round2SameRect">
            <a:avLst>
              <a:gd name="adj1" fmla="val 201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Rectangle 2">
            <a:extLst>
              <a:ext uri="{FF2B5EF4-FFF2-40B4-BE49-F238E27FC236}">
                <a16:creationId xmlns:a16="http://schemas.microsoft.com/office/drawing/2014/main" id="{D83D38BD-B999-4C9F-B61D-E2B2852DB9CC}"/>
              </a:ext>
            </a:extLst>
          </p:cNvPr>
          <p:cNvSpPr/>
          <p:nvPr/>
        </p:nvSpPr>
        <p:spPr>
          <a:xfrm>
            <a:off x="3728945" y="1768860"/>
            <a:ext cx="8001056" cy="4568679"/>
          </a:xfrm>
          <a:prstGeom prst="rect">
            <a:avLst/>
          </a:prstGeom>
          <a:solidFill>
            <a:schemeClr val="bg1"/>
          </a:solidFill>
          <a:ln>
            <a:solidFill>
              <a:srgbClr val="2A5CAA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+mj-ea"/>
              <a:ea typeface="+mj-ea"/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945C2C4A-E3C0-440E-ABD1-60894EE57E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r="36971"/>
          <a:stretch/>
        </p:blipFill>
        <p:spPr>
          <a:xfrm rot="10800000" flipH="1" flipV="1">
            <a:off x="3624791" y="1768860"/>
            <a:ext cx="255204" cy="4576697"/>
          </a:xfrm>
          <a:prstGeom prst="rect">
            <a:avLst/>
          </a:prstGeom>
        </p:spPr>
      </p:pic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1. Platform Engineering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도입 기대효과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항우연만을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 엔지니어링 전략을 결합한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“Platform Engineering”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구축으로 프로젝트의 성공적 추진은 물론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변화하는 개발 환경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요소를 즉시 반영할 수 있는 유연한 개발자 플랫폼으로 발전시켜나감으로써 선도적 개발 체계 확보 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95095" y="677728"/>
            <a:ext cx="35539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Ⅲ.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도입 기대효과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959298" y="2337708"/>
            <a:ext cx="4256090" cy="3786529"/>
            <a:chOff x="3787847" y="2337708"/>
            <a:chExt cx="4616305" cy="3786529"/>
          </a:xfrm>
        </p:grpSpPr>
        <p:sp>
          <p:nvSpPr>
            <p:cNvPr id="212" name="모서리가 둥근 직사각형 211"/>
            <p:cNvSpPr/>
            <p:nvPr/>
          </p:nvSpPr>
          <p:spPr>
            <a:xfrm>
              <a:off x="3879418" y="2337708"/>
              <a:ext cx="4524734" cy="1085748"/>
            </a:xfrm>
            <a:prstGeom prst="roundRect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420244" y="3273412"/>
              <a:ext cx="1575838" cy="300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2D3B4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On-Premise</a:t>
              </a:r>
              <a:endParaRPr lang="ko-KR" altLang="en-US" sz="1400" dirty="0">
                <a:solidFill>
                  <a:srgbClr val="2D3B4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4" name="순서도: 수행의 시작/종료 213"/>
            <p:cNvSpPr/>
            <p:nvPr/>
          </p:nvSpPr>
          <p:spPr>
            <a:xfrm>
              <a:off x="4315812" y="5822485"/>
              <a:ext cx="838873" cy="301752"/>
            </a:xfrm>
            <a:prstGeom prst="flowChartTerminator">
              <a:avLst/>
            </a:prstGeom>
            <a:solidFill>
              <a:srgbClr val="00A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ea"/>
                  <a:ea typeface="+mj-ea"/>
                </a:rPr>
                <a:t>A</a:t>
              </a:r>
              <a:r>
                <a:rPr lang="ko-KR" altLang="en-US" sz="900" dirty="0">
                  <a:latin typeface="+mj-ea"/>
                  <a:ea typeface="+mj-ea"/>
                </a:rPr>
                <a:t> 업체</a:t>
              </a:r>
              <a:br>
                <a:rPr lang="en-US" altLang="ko-KR" sz="900" dirty="0">
                  <a:latin typeface="+mj-ea"/>
                  <a:ea typeface="+mj-ea"/>
                </a:rPr>
              </a:br>
              <a:r>
                <a:rPr lang="en-US" altLang="ko-KR" sz="900" dirty="0">
                  <a:latin typeface="+mj-ea"/>
                  <a:ea typeface="+mj-ea"/>
                </a:rPr>
                <a:t>(</a:t>
              </a:r>
              <a:r>
                <a:rPr lang="ko-KR" altLang="en-US" sz="900" dirty="0">
                  <a:latin typeface="+mj-ea"/>
                  <a:ea typeface="+mj-ea"/>
                </a:rPr>
                <a:t>내부접속</a:t>
              </a:r>
              <a:r>
                <a:rPr lang="en-US" altLang="ko-KR" sz="900" dirty="0">
                  <a:latin typeface="+mj-ea"/>
                  <a:ea typeface="+mj-ea"/>
                </a:rPr>
                <a:t>)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215" name="순서도: 수행의 시작/종료 214"/>
            <p:cNvSpPr/>
            <p:nvPr/>
          </p:nvSpPr>
          <p:spPr>
            <a:xfrm>
              <a:off x="5271700" y="5822485"/>
              <a:ext cx="838873" cy="301752"/>
            </a:xfrm>
            <a:prstGeom prst="flowChartTerminator">
              <a:avLst/>
            </a:prstGeom>
            <a:solidFill>
              <a:srgbClr val="00A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ea"/>
                  <a:ea typeface="+mj-ea"/>
                </a:rPr>
                <a:t>B</a:t>
              </a:r>
              <a:r>
                <a:rPr lang="ko-KR" altLang="en-US" sz="900" dirty="0">
                  <a:latin typeface="+mj-ea"/>
                  <a:ea typeface="+mj-ea"/>
                </a:rPr>
                <a:t> 기관</a:t>
              </a:r>
              <a:endParaRPr lang="en-US" altLang="ko-KR" sz="900" dirty="0">
                <a:latin typeface="+mj-ea"/>
                <a:ea typeface="+mj-ea"/>
              </a:endParaRPr>
            </a:p>
            <a:p>
              <a:pPr algn="ctr"/>
              <a:r>
                <a:rPr lang="en-US" altLang="ko-KR" sz="900" dirty="0">
                  <a:latin typeface="+mj-ea"/>
                  <a:ea typeface="+mj-ea"/>
                </a:rPr>
                <a:t>(</a:t>
              </a:r>
              <a:r>
                <a:rPr lang="ko-KR" altLang="en-US" sz="900" dirty="0">
                  <a:latin typeface="+mj-ea"/>
                  <a:ea typeface="+mj-ea"/>
                </a:rPr>
                <a:t>내부접속</a:t>
              </a:r>
              <a:r>
                <a:rPr lang="en-US" altLang="ko-KR" sz="900" dirty="0">
                  <a:latin typeface="+mj-ea"/>
                  <a:ea typeface="+mj-ea"/>
                </a:rPr>
                <a:t>)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216" name="순서도: 수행의 시작/종료 215"/>
            <p:cNvSpPr/>
            <p:nvPr/>
          </p:nvSpPr>
          <p:spPr>
            <a:xfrm>
              <a:off x="6227588" y="5822485"/>
              <a:ext cx="838873" cy="301752"/>
            </a:xfrm>
            <a:prstGeom prst="flowChartTerminator">
              <a:avLst/>
            </a:prstGeom>
            <a:solidFill>
              <a:srgbClr val="ED16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ea"/>
                  <a:ea typeface="+mj-ea"/>
                </a:rPr>
                <a:t>C</a:t>
              </a:r>
              <a:r>
                <a:rPr lang="ko-KR" altLang="en-US" sz="900" dirty="0">
                  <a:latin typeface="+mj-ea"/>
                  <a:ea typeface="+mj-ea"/>
                </a:rPr>
                <a:t> 연구소</a:t>
              </a:r>
              <a:endParaRPr lang="en-US" altLang="ko-KR" sz="900" dirty="0">
                <a:latin typeface="+mj-ea"/>
                <a:ea typeface="+mj-ea"/>
              </a:endParaRPr>
            </a:p>
            <a:p>
              <a:pPr algn="ctr"/>
              <a:r>
                <a:rPr lang="en-US" altLang="ko-KR" sz="900" dirty="0">
                  <a:latin typeface="+mj-ea"/>
                  <a:ea typeface="+mj-ea"/>
                </a:rPr>
                <a:t>(</a:t>
              </a:r>
              <a:r>
                <a:rPr lang="ko-KR" altLang="en-US" sz="900" dirty="0">
                  <a:latin typeface="+mj-ea"/>
                  <a:ea typeface="+mj-ea"/>
                </a:rPr>
                <a:t>외부접속</a:t>
              </a:r>
              <a:r>
                <a:rPr lang="en-US" altLang="ko-KR" sz="900" dirty="0">
                  <a:latin typeface="+mj-ea"/>
                  <a:ea typeface="+mj-ea"/>
                </a:rPr>
                <a:t>)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217" name="순서도: 수행의 시작/종료 216"/>
            <p:cNvSpPr/>
            <p:nvPr/>
          </p:nvSpPr>
          <p:spPr>
            <a:xfrm>
              <a:off x="7183477" y="5822485"/>
              <a:ext cx="838873" cy="301752"/>
            </a:xfrm>
            <a:prstGeom prst="flowChartTerminator">
              <a:avLst/>
            </a:prstGeom>
            <a:solidFill>
              <a:srgbClr val="ED16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ea"/>
                  <a:ea typeface="+mj-ea"/>
                </a:rPr>
                <a:t>D</a:t>
              </a:r>
              <a:r>
                <a:rPr lang="ko-KR" altLang="en-US" sz="900" dirty="0">
                  <a:latin typeface="+mj-ea"/>
                  <a:ea typeface="+mj-ea"/>
                </a:rPr>
                <a:t> 업체</a:t>
              </a:r>
              <a:endParaRPr lang="en-US" altLang="ko-KR" sz="900" dirty="0">
                <a:latin typeface="+mj-ea"/>
                <a:ea typeface="+mj-ea"/>
              </a:endParaRPr>
            </a:p>
            <a:p>
              <a:pPr algn="ctr"/>
              <a:r>
                <a:rPr lang="en-US" altLang="ko-KR" sz="900" dirty="0">
                  <a:latin typeface="+mj-ea"/>
                  <a:ea typeface="+mj-ea"/>
                </a:rPr>
                <a:t>(</a:t>
              </a:r>
              <a:r>
                <a:rPr lang="ko-KR" altLang="en-US" sz="900" dirty="0">
                  <a:latin typeface="+mj-ea"/>
                  <a:ea typeface="+mj-ea"/>
                </a:rPr>
                <a:t>외부접속</a:t>
              </a:r>
              <a:r>
                <a:rPr lang="en-US" altLang="ko-KR" sz="900" dirty="0">
                  <a:latin typeface="+mj-ea"/>
                  <a:ea typeface="+mj-ea"/>
                </a:rPr>
                <a:t>)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218" name="모서리가 둥근 직사각형 217"/>
            <p:cNvSpPr/>
            <p:nvPr/>
          </p:nvSpPr>
          <p:spPr>
            <a:xfrm>
              <a:off x="3879418" y="4180149"/>
              <a:ext cx="4524734" cy="1085748"/>
            </a:xfrm>
            <a:prstGeom prst="roundRect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5328361" y="5115853"/>
              <a:ext cx="1767394" cy="300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2D3B4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Public Cloud </a:t>
              </a:r>
              <a:endParaRPr lang="ko-KR" altLang="en-US" sz="1400" dirty="0">
                <a:solidFill>
                  <a:srgbClr val="2D3B4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0" name="구부러진 연결선 219"/>
            <p:cNvCxnSpPr/>
            <p:nvPr/>
          </p:nvCxnSpPr>
          <p:spPr>
            <a:xfrm rot="5400000" flipH="1" flipV="1">
              <a:off x="4599359" y="5408136"/>
              <a:ext cx="550239" cy="278459"/>
            </a:xfrm>
            <a:prstGeom prst="curvedConnector3">
              <a:avLst/>
            </a:prstGeom>
            <a:ln>
              <a:solidFill>
                <a:srgbClr val="00A8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구부러진 연결선 220"/>
            <p:cNvCxnSpPr>
              <a:stCxn id="215" idx="0"/>
            </p:cNvCxnSpPr>
            <p:nvPr/>
          </p:nvCxnSpPr>
          <p:spPr>
            <a:xfrm rot="5400000" flipH="1" flipV="1">
              <a:off x="5751500" y="5361927"/>
              <a:ext cx="400195" cy="520921"/>
            </a:xfrm>
            <a:prstGeom prst="curvedConnector3">
              <a:avLst/>
            </a:prstGeom>
            <a:ln>
              <a:solidFill>
                <a:srgbClr val="00A8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구부러진 연결선 221"/>
            <p:cNvCxnSpPr>
              <a:stCxn id="217" idx="0"/>
            </p:cNvCxnSpPr>
            <p:nvPr/>
          </p:nvCxnSpPr>
          <p:spPr>
            <a:xfrm rot="16200000" flipV="1">
              <a:off x="7148579" y="5368150"/>
              <a:ext cx="536784" cy="37188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ED16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구부러진 연결선 222"/>
            <p:cNvCxnSpPr/>
            <p:nvPr/>
          </p:nvCxnSpPr>
          <p:spPr>
            <a:xfrm rot="16200000" flipV="1">
              <a:off x="6385375" y="5560882"/>
              <a:ext cx="406238" cy="11696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ED16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4" name="Picture 2" descr="Free Transparent cloud security icon 16314890 PNG with Transparent 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847" y="3924803"/>
              <a:ext cx="512942" cy="559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" name="Google Shape;901;p97">
              <a:extLst>
                <a:ext uri="{FF2B5EF4-FFF2-40B4-BE49-F238E27FC236}">
                  <a16:creationId xmlns:a16="http://schemas.microsoft.com/office/drawing/2014/main" id="{CBF89A2F-8AD4-964A-B97D-F59E9A4C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319" y="4475041"/>
              <a:ext cx="1521844" cy="439438"/>
            </a:xfrm>
            <a:prstGeom prst="roundRect">
              <a:avLst>
                <a:gd name="adj" fmla="val 50000"/>
              </a:avLst>
            </a:prstGeom>
            <a:solidFill>
              <a:srgbClr val="3F3F3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9pPr>
            </a:lstStyle>
            <a:p>
              <a:pPr algn="ctr">
                <a:buSzPts val="1100"/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표준 개발</a:t>
              </a:r>
              <a:r>
                <a:rPr lang="en-US" altLang="ko-KR" sz="1200" b="1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-</a:t>
              </a:r>
              <a:r>
                <a:rPr lang="ko-KR" altLang="en-US" sz="1200" b="1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운영  환경</a:t>
              </a:r>
              <a:endParaRPr lang="ko-KR" altLang="ko-KR" sz="1200" b="1" dirty="0">
                <a:solidFill>
                  <a:srgbClr val="FFFFFF"/>
                </a:solidFill>
                <a:latin typeface="+mj-ea"/>
                <a:ea typeface="+mj-ea"/>
                <a:sym typeface="맑은 고딕" panose="020B0503020000020004" pitchFamily="50" charset="-127"/>
              </a:endParaRPr>
            </a:p>
          </p:txBody>
        </p:sp>
        <p:sp>
          <p:nvSpPr>
            <p:cNvPr id="226" name="Google Shape;901;p97">
              <a:extLst>
                <a:ext uri="{FF2B5EF4-FFF2-40B4-BE49-F238E27FC236}">
                  <a16:creationId xmlns:a16="http://schemas.microsoft.com/office/drawing/2014/main" id="{CBF89A2F-8AD4-964A-B97D-F59E9A4C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375" y="4475041"/>
              <a:ext cx="1521844" cy="439438"/>
            </a:xfrm>
            <a:prstGeom prst="roundRect">
              <a:avLst>
                <a:gd name="adj" fmla="val 50000"/>
              </a:avLst>
            </a:prstGeom>
            <a:solidFill>
              <a:srgbClr val="3F3F3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9pPr>
            </a:lstStyle>
            <a:p>
              <a:pPr algn="ctr">
                <a:buSzPts val="1100"/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테스트 자동화</a:t>
              </a:r>
              <a:endParaRPr lang="ko-KR" altLang="ko-KR" sz="1200" b="1" dirty="0">
                <a:solidFill>
                  <a:srgbClr val="FFFFFF"/>
                </a:solidFill>
                <a:latin typeface="+mj-ea"/>
                <a:ea typeface="+mj-ea"/>
                <a:sym typeface="맑은 고딕" panose="020B0503020000020004" pitchFamily="50" charset="-127"/>
              </a:endParaRPr>
            </a:p>
          </p:txBody>
        </p:sp>
        <p:sp>
          <p:nvSpPr>
            <p:cNvPr id="227" name="Google Shape;901;p97">
              <a:extLst>
                <a:ext uri="{FF2B5EF4-FFF2-40B4-BE49-F238E27FC236}">
                  <a16:creationId xmlns:a16="http://schemas.microsoft.com/office/drawing/2014/main" id="{CBF89A2F-8AD4-964A-B97D-F59E9A4C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0431" y="4475041"/>
              <a:ext cx="1521844" cy="439438"/>
            </a:xfrm>
            <a:prstGeom prst="roundRect">
              <a:avLst>
                <a:gd name="adj" fmla="val 50000"/>
              </a:avLst>
            </a:prstGeom>
            <a:solidFill>
              <a:srgbClr val="3F3F3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9pPr>
            </a:lstStyle>
            <a:p>
              <a:pPr algn="ctr">
                <a:buSzPts val="1100"/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지속적인</a:t>
              </a:r>
              <a:endParaRPr lang="en-US" altLang="ko-KR" sz="1200" dirty="0">
                <a:solidFill>
                  <a:srgbClr val="FFFFFF"/>
                </a:solidFill>
                <a:latin typeface="+mj-ea"/>
                <a:ea typeface="+mj-ea"/>
                <a:sym typeface="맑은 고딕" panose="020B0503020000020004" pitchFamily="50" charset="-127"/>
              </a:endParaRPr>
            </a:p>
            <a:p>
              <a:pPr algn="ctr">
                <a:buSzPts val="1100"/>
                <a:buFont typeface="Arial" panose="020B0604020202020204" pitchFamily="34" charset="0"/>
                <a:buNone/>
              </a:pPr>
              <a:r>
                <a:rPr lang="en-US" altLang="ko-KR" sz="1200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Process</a:t>
              </a: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 개선 </a:t>
              </a:r>
              <a:endParaRPr lang="ko-KR" altLang="ko-KR" sz="1200" b="1" dirty="0">
                <a:solidFill>
                  <a:srgbClr val="FFFFFF"/>
                </a:solidFill>
                <a:latin typeface="+mj-ea"/>
                <a:ea typeface="+mj-ea"/>
                <a:sym typeface="맑은 고딕" panose="020B0503020000020004" pitchFamily="50" charset="-127"/>
              </a:endParaRPr>
            </a:p>
          </p:txBody>
        </p:sp>
        <p:sp>
          <p:nvSpPr>
            <p:cNvPr id="228" name="Google Shape;901;p97">
              <a:extLst>
                <a:ext uri="{FF2B5EF4-FFF2-40B4-BE49-F238E27FC236}">
                  <a16:creationId xmlns:a16="http://schemas.microsoft.com/office/drawing/2014/main" id="{CBF89A2F-8AD4-964A-B97D-F59E9A4C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319" y="2597571"/>
              <a:ext cx="1521844" cy="439438"/>
            </a:xfrm>
            <a:prstGeom prst="roundRect">
              <a:avLst>
                <a:gd name="adj" fmla="val 50000"/>
              </a:avLst>
            </a:prstGeom>
            <a:solidFill>
              <a:srgbClr val="2A5CAA">
                <a:alpha val="79999"/>
              </a:srgb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9pPr>
            </a:lstStyle>
            <a:p>
              <a:pPr algn="ctr">
                <a:buSzPts val="1100"/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배포</a:t>
              </a:r>
              <a:endParaRPr lang="ko-KR" altLang="ko-KR" sz="1200" b="1" dirty="0">
                <a:solidFill>
                  <a:srgbClr val="FFFFFF"/>
                </a:solidFill>
                <a:latin typeface="+mj-ea"/>
                <a:ea typeface="+mj-ea"/>
                <a:sym typeface="맑은 고딕" panose="020B0503020000020004" pitchFamily="50" charset="-127"/>
              </a:endParaRPr>
            </a:p>
          </p:txBody>
        </p:sp>
        <p:sp>
          <p:nvSpPr>
            <p:cNvPr id="229" name="Google Shape;901;p97">
              <a:extLst>
                <a:ext uri="{FF2B5EF4-FFF2-40B4-BE49-F238E27FC236}">
                  <a16:creationId xmlns:a16="http://schemas.microsoft.com/office/drawing/2014/main" id="{CBF89A2F-8AD4-964A-B97D-F59E9A4C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375" y="2597571"/>
              <a:ext cx="1521844" cy="439438"/>
            </a:xfrm>
            <a:prstGeom prst="roundRect">
              <a:avLst>
                <a:gd name="adj" fmla="val 50000"/>
              </a:avLst>
            </a:prstGeom>
            <a:solidFill>
              <a:srgbClr val="2A5CAA">
                <a:alpha val="79999"/>
              </a:srgb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9pPr>
            </a:lstStyle>
            <a:p>
              <a:pPr algn="ctr">
                <a:buSzPts val="1100"/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성능</a:t>
              </a:r>
              <a:r>
                <a:rPr lang="en-US" altLang="ko-KR" sz="1200" b="1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품질 개선</a:t>
              </a:r>
              <a:endParaRPr lang="ko-KR" altLang="ko-KR" sz="1200" b="1" dirty="0">
                <a:solidFill>
                  <a:srgbClr val="FFFFFF"/>
                </a:solidFill>
                <a:latin typeface="+mj-ea"/>
                <a:ea typeface="+mj-ea"/>
                <a:sym typeface="맑은 고딕" panose="020B0503020000020004" pitchFamily="50" charset="-127"/>
              </a:endParaRPr>
            </a:p>
          </p:txBody>
        </p:sp>
        <p:sp>
          <p:nvSpPr>
            <p:cNvPr id="230" name="Google Shape;901;p97">
              <a:extLst>
                <a:ext uri="{FF2B5EF4-FFF2-40B4-BE49-F238E27FC236}">
                  <a16:creationId xmlns:a16="http://schemas.microsoft.com/office/drawing/2014/main" id="{CBF89A2F-8AD4-964A-B97D-F59E9A4C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0431" y="2597571"/>
              <a:ext cx="1521844" cy="439438"/>
            </a:xfrm>
            <a:prstGeom prst="roundRect">
              <a:avLst>
                <a:gd name="adj" fmla="val 50000"/>
              </a:avLst>
            </a:prstGeom>
            <a:solidFill>
              <a:srgbClr val="2A5CAA">
                <a:alpha val="79999"/>
              </a:srgb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ea typeface="맑은 고딕" panose="020B0503020000020004" pitchFamily="50" charset="-127"/>
                  <a:sym typeface="Arial" panose="020B0604020202020204" pitchFamily="34" charset="0"/>
                </a:defRPr>
              </a:lvl9pPr>
            </a:lstStyle>
            <a:p>
              <a:pPr algn="ctr">
                <a:buSzPts val="1100"/>
                <a:buFont typeface="Arial" panose="020B0604020202020204" pitchFamily="34" charset="0"/>
                <a:buNone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  <a:sym typeface="맑은 고딕" panose="020B0503020000020004" pitchFamily="50" charset="-127"/>
                </a:rPr>
                <a:t>성능 최적화</a:t>
              </a:r>
              <a:endParaRPr lang="ko-KR" altLang="ko-KR" sz="1200" b="1" dirty="0">
                <a:solidFill>
                  <a:srgbClr val="FFFFFF"/>
                </a:solidFill>
                <a:latin typeface="+mj-ea"/>
                <a:ea typeface="+mj-ea"/>
                <a:sym typeface="맑은 고딕" panose="020B0503020000020004" pitchFamily="50" charset="-127"/>
              </a:endParaRPr>
            </a:p>
          </p:txBody>
        </p:sp>
        <p:sp>
          <p:nvSpPr>
            <p:cNvPr id="231" name="위쪽 화살표 230"/>
            <p:cNvSpPr/>
            <p:nvPr/>
          </p:nvSpPr>
          <p:spPr>
            <a:xfrm>
              <a:off x="4427700" y="3649061"/>
              <a:ext cx="246564" cy="363902"/>
            </a:xfrm>
            <a:prstGeom prst="up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2" name="위쪽 화살표 231"/>
            <p:cNvSpPr/>
            <p:nvPr/>
          </p:nvSpPr>
          <p:spPr>
            <a:xfrm>
              <a:off x="5499957" y="3649061"/>
              <a:ext cx="246564" cy="363902"/>
            </a:xfrm>
            <a:prstGeom prst="up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3" name="위쪽 화살표 232"/>
            <p:cNvSpPr/>
            <p:nvPr/>
          </p:nvSpPr>
          <p:spPr>
            <a:xfrm>
              <a:off x="6572214" y="3649061"/>
              <a:ext cx="246564" cy="363902"/>
            </a:xfrm>
            <a:prstGeom prst="up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4" name="위쪽 화살표 233"/>
            <p:cNvSpPr/>
            <p:nvPr/>
          </p:nvSpPr>
          <p:spPr>
            <a:xfrm>
              <a:off x="7644472" y="3649061"/>
              <a:ext cx="246564" cy="363902"/>
            </a:xfrm>
            <a:prstGeom prst="up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236" name="한쪽 모서리가 잘린 사각형 10">
            <a:extLst>
              <a:ext uri="{FF2B5EF4-FFF2-40B4-BE49-F238E27FC236}">
                <a16:creationId xmlns:a16="http://schemas.microsoft.com/office/drawing/2014/main" id="{F3001DA2-E050-454F-AE51-7E55C4DE5977}"/>
              </a:ext>
            </a:extLst>
          </p:cNvPr>
          <p:cNvSpPr/>
          <p:nvPr/>
        </p:nvSpPr>
        <p:spPr>
          <a:xfrm>
            <a:off x="8578363" y="2376012"/>
            <a:ext cx="3031123" cy="793996"/>
          </a:xfrm>
          <a:prstGeom prst="snip1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id="{AE1400F3-C287-41EB-95AD-C28E17C88F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13" y="2345144"/>
            <a:ext cx="481196" cy="524227"/>
          </a:xfrm>
          <a:prstGeom prst="rect">
            <a:avLst/>
          </a:prstGeom>
        </p:spPr>
      </p:pic>
      <p:sp>
        <p:nvSpPr>
          <p:cNvPr id="238" name="한쪽 모서리가 잘린 사각형 12">
            <a:extLst>
              <a:ext uri="{FF2B5EF4-FFF2-40B4-BE49-F238E27FC236}">
                <a16:creationId xmlns:a16="http://schemas.microsoft.com/office/drawing/2014/main" id="{8CA04B63-D219-4512-93DE-5DF66AB382A7}"/>
              </a:ext>
            </a:extLst>
          </p:cNvPr>
          <p:cNvSpPr/>
          <p:nvPr/>
        </p:nvSpPr>
        <p:spPr>
          <a:xfrm>
            <a:off x="8578363" y="3396620"/>
            <a:ext cx="3031123" cy="793996"/>
          </a:xfrm>
          <a:prstGeom prst="snip1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9577775" y="3416963"/>
            <a:ext cx="1983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항우연만의 개발 문화 제시로</a:t>
            </a:r>
            <a:br>
              <a:rPr lang="en-US" altLang="ko-KR" sz="1100" dirty="0">
                <a:solidFill>
                  <a:srgbClr val="001E5A"/>
                </a:solidFill>
                <a:latin typeface="+mj-ea"/>
                <a:ea typeface="+mj-ea"/>
              </a:rPr>
            </a:b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지속적인 통합과 배포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자동화와 협업을 통해 </a:t>
            </a:r>
            <a:r>
              <a:rPr lang="ko-KR" altLang="en-US" sz="1100" dirty="0">
                <a:solidFill>
                  <a:srgbClr val="001E5A"/>
                </a:solidFill>
                <a:latin typeface="+mj-ea"/>
                <a:ea typeface="+mj-ea"/>
              </a:rPr>
              <a:t>지속적인 혁신 창출 환경 마련</a:t>
            </a:r>
          </a:p>
        </p:txBody>
      </p:sp>
      <p:pic>
        <p:nvPicPr>
          <p:cNvPr id="239" name="그림 238">
            <a:extLst>
              <a:ext uri="{FF2B5EF4-FFF2-40B4-BE49-F238E27FC236}">
                <a16:creationId xmlns:a16="http://schemas.microsoft.com/office/drawing/2014/main" id="{3786447F-A0CA-4EF4-B56C-756FF5789D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13" y="3386713"/>
            <a:ext cx="481196" cy="524227"/>
          </a:xfrm>
          <a:prstGeom prst="rect">
            <a:avLst/>
          </a:prstGeom>
        </p:spPr>
      </p:pic>
      <p:sp>
        <p:nvSpPr>
          <p:cNvPr id="240" name="한쪽 모서리가 잘린 사각형 12">
            <a:extLst>
              <a:ext uri="{FF2B5EF4-FFF2-40B4-BE49-F238E27FC236}">
                <a16:creationId xmlns:a16="http://schemas.microsoft.com/office/drawing/2014/main" id="{BF5B553D-7995-4449-8264-2385B985F2A7}"/>
              </a:ext>
            </a:extLst>
          </p:cNvPr>
          <p:cNvSpPr/>
          <p:nvPr/>
        </p:nvSpPr>
        <p:spPr>
          <a:xfrm>
            <a:off x="8561949" y="4419801"/>
            <a:ext cx="3040193" cy="720299"/>
          </a:xfrm>
          <a:prstGeom prst="snip1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lang="ko-KR" altLang="en-US" sz="1633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9577775" y="4486885"/>
            <a:ext cx="19833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최적화된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툴체인을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구축하여 </a:t>
            </a:r>
            <a:r>
              <a:rPr lang="ko-KR" altLang="en-US" sz="1100" dirty="0">
                <a:solidFill>
                  <a:srgbClr val="001E5A"/>
                </a:solidFill>
                <a:latin typeface="+mj-ea"/>
                <a:ea typeface="+mj-ea"/>
              </a:rPr>
              <a:t>안전</a:t>
            </a:r>
            <a:r>
              <a:rPr lang="en-US" altLang="ko-KR" sz="1100" dirty="0">
                <a:solidFill>
                  <a:srgbClr val="001E5A"/>
                </a:solidFill>
                <a:latin typeface="+mj-ea"/>
                <a:ea typeface="+mj-ea"/>
              </a:rPr>
              <a:t>·</a:t>
            </a:r>
            <a:r>
              <a:rPr lang="ko-KR" altLang="en-US" sz="1100" dirty="0">
                <a:solidFill>
                  <a:srgbClr val="001E5A"/>
                </a:solidFill>
                <a:latin typeface="+mj-ea"/>
                <a:ea typeface="+mj-ea"/>
              </a:rPr>
              <a:t>효율</a:t>
            </a:r>
            <a:r>
              <a:rPr lang="en-US" altLang="ko-KR" sz="1100" dirty="0">
                <a:solidFill>
                  <a:srgbClr val="001E5A"/>
                </a:solidFill>
                <a:latin typeface="+mj-ea"/>
                <a:ea typeface="+mj-ea"/>
              </a:rPr>
              <a:t>·</a:t>
            </a:r>
            <a:r>
              <a:rPr lang="ko-KR" altLang="en-US" sz="1100" dirty="0">
                <a:solidFill>
                  <a:srgbClr val="001E5A"/>
                </a:solidFill>
                <a:latin typeface="+mj-ea"/>
                <a:ea typeface="+mj-ea"/>
              </a:rPr>
              <a:t>신뢰할 수 있는 개발</a:t>
            </a:r>
            <a:r>
              <a:rPr lang="en-US" altLang="ko-KR" sz="1100" dirty="0">
                <a:solidFill>
                  <a:srgbClr val="001E5A"/>
                </a:solidFill>
                <a:latin typeface="+mj-ea"/>
                <a:ea typeface="+mj-ea"/>
              </a:rPr>
              <a:t>-</a:t>
            </a:r>
            <a:r>
              <a:rPr lang="ko-KR" altLang="en-US" sz="1100" dirty="0">
                <a:solidFill>
                  <a:srgbClr val="001E5A"/>
                </a:solidFill>
                <a:latin typeface="+mj-ea"/>
                <a:ea typeface="+mj-ea"/>
              </a:rPr>
              <a:t>운영 표준 </a:t>
            </a:r>
            <a:r>
              <a:rPr lang="en-US" altLang="ko-KR" sz="1100" dirty="0">
                <a:solidFill>
                  <a:srgbClr val="001E5A"/>
                </a:solidFill>
                <a:latin typeface="+mj-ea"/>
                <a:ea typeface="+mj-ea"/>
              </a:rPr>
              <a:t>Process</a:t>
            </a:r>
            <a:r>
              <a:rPr lang="ko-KR" altLang="en-US" sz="1100" dirty="0">
                <a:solidFill>
                  <a:srgbClr val="001E5A"/>
                </a:solidFill>
                <a:latin typeface="+mj-ea"/>
                <a:ea typeface="+mj-ea"/>
              </a:rPr>
              <a:t> 구축</a:t>
            </a:r>
          </a:p>
        </p:txBody>
      </p:sp>
      <p:pic>
        <p:nvPicPr>
          <p:cNvPr id="241" name="그림 240">
            <a:extLst>
              <a:ext uri="{FF2B5EF4-FFF2-40B4-BE49-F238E27FC236}">
                <a16:creationId xmlns:a16="http://schemas.microsoft.com/office/drawing/2014/main" id="{45265C33-35AF-48DD-9158-FEB1B2DB7F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13" y="4407321"/>
            <a:ext cx="481216" cy="524227"/>
          </a:xfrm>
          <a:prstGeom prst="rect">
            <a:avLst/>
          </a:prstGeom>
        </p:spPr>
      </p:pic>
      <p:sp>
        <p:nvSpPr>
          <p:cNvPr id="242" name="한쪽 모서리가 잘린 사각형 12">
            <a:extLst>
              <a:ext uri="{FF2B5EF4-FFF2-40B4-BE49-F238E27FC236}">
                <a16:creationId xmlns:a16="http://schemas.microsoft.com/office/drawing/2014/main" id="{BF5B553D-7995-4449-8264-2385B985F2A7}"/>
              </a:ext>
            </a:extLst>
          </p:cNvPr>
          <p:cNvSpPr/>
          <p:nvPr/>
        </p:nvSpPr>
        <p:spPr>
          <a:xfrm>
            <a:off x="8570451" y="5379446"/>
            <a:ext cx="3039908" cy="720299"/>
          </a:xfrm>
          <a:prstGeom prst="snip1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lang="ko-KR" altLang="en-US" sz="1633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9577775" y="5456363"/>
            <a:ext cx="18777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1E5A"/>
                </a:solidFill>
                <a:latin typeface="+mj-ea"/>
                <a:ea typeface="+mj-ea"/>
              </a:rPr>
              <a:t>‘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Digital Immune system’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을 통해 </a:t>
            </a:r>
            <a:r>
              <a:rPr lang="ko-KR" altLang="en-US" sz="1100" dirty="0">
                <a:solidFill>
                  <a:srgbClr val="001E5A"/>
                </a:solidFill>
                <a:latin typeface="+mj-ea"/>
                <a:ea typeface="+mj-ea"/>
              </a:rPr>
              <a:t>데이터 유출 등 발생 될 수 있는 보안 위험을 사전 예방</a:t>
            </a:r>
            <a:endParaRPr lang="en-US" altLang="ko-KR" sz="1100" dirty="0">
              <a:solidFill>
                <a:srgbClr val="001E5A"/>
              </a:solidFill>
              <a:latin typeface="+mj-ea"/>
              <a:ea typeface="+mj-ea"/>
            </a:endParaRPr>
          </a:p>
        </p:txBody>
      </p:sp>
      <p:pic>
        <p:nvPicPr>
          <p:cNvPr id="243" name="그림 242">
            <a:extLst>
              <a:ext uri="{FF2B5EF4-FFF2-40B4-BE49-F238E27FC236}">
                <a16:creationId xmlns:a16="http://schemas.microsoft.com/office/drawing/2014/main" id="{7DCFCC61-161B-48BF-A2BA-C65A13A584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13" y="5356804"/>
            <a:ext cx="481170" cy="524227"/>
          </a:xfrm>
          <a:prstGeom prst="rect">
            <a:avLst/>
          </a:prstGeom>
        </p:spPr>
      </p:pic>
      <p:sp>
        <p:nvSpPr>
          <p:cNvPr id="247" name="TextBox 246"/>
          <p:cNvSpPr txBox="1"/>
          <p:nvPr/>
        </p:nvSpPr>
        <p:spPr>
          <a:xfrm>
            <a:off x="9577775" y="2417316"/>
            <a:ext cx="1885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항우연만의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Governance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마련으로 다양한 주체가 수행하는 </a:t>
            </a:r>
            <a:r>
              <a:rPr lang="ko-KR" altLang="en-US" sz="1100" dirty="0">
                <a:solidFill>
                  <a:srgbClr val="001E5A"/>
                </a:solidFill>
                <a:latin typeface="+mj-ea"/>
                <a:ea typeface="+mj-ea"/>
              </a:rPr>
              <a:t>프로젝트의 체계적 관리 및 </a:t>
            </a:r>
            <a:br>
              <a:rPr lang="en-US" altLang="ko-KR" sz="1100" dirty="0">
                <a:solidFill>
                  <a:srgbClr val="001E5A"/>
                </a:solidFill>
                <a:latin typeface="+mj-ea"/>
                <a:ea typeface="+mj-ea"/>
              </a:rPr>
            </a:br>
            <a:r>
              <a:rPr lang="ko-KR" altLang="en-US" sz="1100" dirty="0">
                <a:solidFill>
                  <a:srgbClr val="001E5A"/>
                </a:solidFill>
                <a:latin typeface="+mj-ea"/>
                <a:ea typeface="+mj-ea"/>
              </a:rPr>
              <a:t>개발 품질 향상 재고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756025" y="1782048"/>
            <a:ext cx="7973975" cy="359137"/>
            <a:chOff x="3728945" y="1856784"/>
            <a:chExt cx="8020143" cy="359137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505657D2-4A6C-4970-94AA-2CA7E43C7FEF}"/>
                </a:ext>
              </a:extLst>
            </p:cNvPr>
            <p:cNvSpPr/>
            <p:nvPr/>
          </p:nvSpPr>
          <p:spPr>
            <a:xfrm>
              <a:off x="3728945" y="1856785"/>
              <a:ext cx="4705801" cy="359136"/>
            </a:xfrm>
            <a:prstGeom prst="rect">
              <a:avLst/>
            </a:prstGeom>
            <a:solidFill>
              <a:srgbClr val="2A5C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400" dirty="0">
                  <a:ln>
                    <a:solidFill>
                      <a:srgbClr val="97C2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Platform Engineering </a:t>
              </a:r>
              <a:r>
                <a:rPr lang="ko-KR" altLang="en-US" sz="1400" dirty="0">
                  <a:ln>
                    <a:solidFill>
                      <a:srgbClr val="97C2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도입 後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8CB1E916-A97B-4FE0-9B18-488CFBECF299}"/>
                </a:ext>
              </a:extLst>
            </p:cNvPr>
            <p:cNvSpPr/>
            <p:nvPr/>
          </p:nvSpPr>
          <p:spPr>
            <a:xfrm>
              <a:off x="8434746" y="1856784"/>
              <a:ext cx="3314342" cy="359136"/>
            </a:xfrm>
            <a:prstGeom prst="rect">
              <a:avLst/>
            </a:prstGeom>
            <a:solidFill>
              <a:srgbClr val="013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buClr>
                  <a:prstClr val="black">
                    <a:lumMod val="50000"/>
                    <a:lumOff val="50000"/>
                  </a:prstClr>
                </a:buClr>
                <a:buSzPct val="100000"/>
                <a:defRPr/>
              </a:pPr>
              <a:r>
                <a:rPr lang="ko-KR" altLang="en-US" sz="1400" dirty="0">
                  <a:ln>
                    <a:solidFill>
                      <a:srgbClr val="97C2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기대효과</a:t>
              </a:r>
              <a:endParaRPr lang="en-US" altLang="ko-KR" sz="1400" dirty="0">
                <a:ln>
                  <a:solidFill>
                    <a:srgbClr val="97C2F1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248" name="이등변 삼각형 247">
              <a:extLst>
                <a:ext uri="{FF2B5EF4-FFF2-40B4-BE49-F238E27FC236}">
                  <a16:creationId xmlns:a16="http://schemas.microsoft.com/office/drawing/2014/main" id="{C395AE50-DB82-40C2-BA14-C9A5EEEDED4C}"/>
                </a:ext>
              </a:extLst>
            </p:cNvPr>
            <p:cNvSpPr/>
            <p:nvPr/>
          </p:nvSpPr>
          <p:spPr>
            <a:xfrm rot="5400000">
              <a:off x="8399502" y="1961483"/>
              <a:ext cx="207094" cy="134804"/>
            </a:xfrm>
            <a:prstGeom prst="triangle">
              <a:avLst/>
            </a:prstGeom>
            <a:solidFill>
              <a:srgbClr val="2A5C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77524" y="3066862"/>
            <a:ext cx="1939435" cy="295466"/>
            <a:chOff x="479799" y="2869371"/>
            <a:chExt cx="1939435" cy="295466"/>
          </a:xfrm>
        </p:grpSpPr>
        <p:pic>
          <p:nvPicPr>
            <p:cNvPr id="249" name="그래픽 45">
              <a:extLst>
                <a:ext uri="{FF2B5EF4-FFF2-40B4-BE49-F238E27FC236}">
                  <a16:creationId xmlns:a16="http://schemas.microsoft.com/office/drawing/2014/main" id="{3E7BD445-7DA0-43C6-BF9A-8A279B7E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79799" y="2954545"/>
              <a:ext cx="121096" cy="121096"/>
            </a:xfrm>
            <a:prstGeom prst="rect">
              <a:avLst/>
            </a:prstGeom>
          </p:spPr>
        </p:pic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482F6F5-B51E-4F31-88C4-D47A709BDA82}"/>
                </a:ext>
              </a:extLst>
            </p:cNvPr>
            <p:cNvSpPr txBox="1"/>
            <p:nvPr/>
          </p:nvSpPr>
          <p:spPr>
            <a:xfrm>
              <a:off x="565778" y="2869371"/>
              <a:ext cx="1853456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  <a:spcAft>
                  <a:spcPts val="4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정의되지 않은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‘Governance’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77524" y="3710622"/>
            <a:ext cx="2425081" cy="295466"/>
            <a:chOff x="479799" y="3417524"/>
            <a:chExt cx="2425081" cy="295466"/>
          </a:xfrm>
        </p:grpSpPr>
        <p:pic>
          <p:nvPicPr>
            <p:cNvPr id="251" name="그래픽 45">
              <a:extLst>
                <a:ext uri="{FF2B5EF4-FFF2-40B4-BE49-F238E27FC236}">
                  <a16:creationId xmlns:a16="http://schemas.microsoft.com/office/drawing/2014/main" id="{3E7BD445-7DA0-43C6-BF9A-8A279B7E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79799" y="3502698"/>
              <a:ext cx="121096" cy="121096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C482F6F5-B51E-4F31-88C4-D47A709BDA82}"/>
                </a:ext>
              </a:extLst>
            </p:cNvPr>
            <p:cNvSpPr txBox="1"/>
            <p:nvPr/>
          </p:nvSpPr>
          <p:spPr>
            <a:xfrm>
              <a:off x="565778" y="3417524"/>
              <a:ext cx="233910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  <a:spcAft>
                  <a:spcPts val="4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장기간의 프로젝트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다수의 이해관계자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77524" y="4354382"/>
            <a:ext cx="1950592" cy="295466"/>
            <a:chOff x="479799" y="3835194"/>
            <a:chExt cx="1950592" cy="295466"/>
          </a:xfrm>
        </p:grpSpPr>
        <p:pic>
          <p:nvPicPr>
            <p:cNvPr id="253" name="그래픽 45">
              <a:extLst>
                <a:ext uri="{FF2B5EF4-FFF2-40B4-BE49-F238E27FC236}">
                  <a16:creationId xmlns:a16="http://schemas.microsoft.com/office/drawing/2014/main" id="{3E7BD445-7DA0-43C6-BF9A-8A279B7E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79799" y="3920368"/>
              <a:ext cx="121096" cy="121096"/>
            </a:xfrm>
            <a:prstGeom prst="rect">
              <a:avLst/>
            </a:prstGeom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82F6F5-B51E-4F31-88C4-D47A709BDA82}"/>
                </a:ext>
              </a:extLst>
            </p:cNvPr>
            <p:cNvSpPr txBox="1"/>
            <p:nvPr/>
          </p:nvSpPr>
          <p:spPr>
            <a:xfrm>
              <a:off x="565778" y="3835194"/>
              <a:ext cx="186461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  <a:spcAft>
                  <a:spcPts val="4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데이터 유출 및 정보 보안 우려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77524" y="4998142"/>
            <a:ext cx="2737667" cy="295466"/>
            <a:chOff x="479799" y="4279501"/>
            <a:chExt cx="2737667" cy="295466"/>
          </a:xfrm>
        </p:grpSpPr>
        <p:pic>
          <p:nvPicPr>
            <p:cNvPr id="255" name="그래픽 45">
              <a:extLst>
                <a:ext uri="{FF2B5EF4-FFF2-40B4-BE49-F238E27FC236}">
                  <a16:creationId xmlns:a16="http://schemas.microsoft.com/office/drawing/2014/main" id="{3E7BD445-7DA0-43C6-BF9A-8A279B7E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79799" y="4364675"/>
              <a:ext cx="121096" cy="121096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C482F6F5-B51E-4F31-88C4-D47A709BDA82}"/>
                </a:ext>
              </a:extLst>
            </p:cNvPr>
            <p:cNvSpPr txBox="1"/>
            <p:nvPr/>
          </p:nvSpPr>
          <p:spPr>
            <a:xfrm>
              <a:off x="565778" y="4279501"/>
              <a:ext cx="2651688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  <a:spcAft>
                  <a:spcPts val="4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도구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스프롤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지식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사일로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개발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·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운영 복잡성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77524" y="5628116"/>
            <a:ext cx="2330504" cy="295466"/>
            <a:chOff x="479799" y="5617405"/>
            <a:chExt cx="2330504" cy="295466"/>
          </a:xfrm>
        </p:grpSpPr>
        <p:pic>
          <p:nvPicPr>
            <p:cNvPr id="257" name="그래픽 45">
              <a:extLst>
                <a:ext uri="{FF2B5EF4-FFF2-40B4-BE49-F238E27FC236}">
                  <a16:creationId xmlns:a16="http://schemas.microsoft.com/office/drawing/2014/main" id="{3E7BD445-7DA0-43C6-BF9A-8A279B7E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79799" y="5702579"/>
              <a:ext cx="121096" cy="121096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C482F6F5-B51E-4F31-88C4-D47A709BDA82}"/>
                </a:ext>
              </a:extLst>
            </p:cNvPr>
            <p:cNvSpPr txBox="1"/>
            <p:nvPr/>
          </p:nvSpPr>
          <p:spPr>
            <a:xfrm>
              <a:off x="565778" y="5617405"/>
              <a:ext cx="2244525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  <a:spcAft>
                  <a:spcPts val="400"/>
                </a:spcAft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cs typeface="KoPubWorld돋움체_Pro Bold" panose="00000800000000000000" pitchFamily="50" charset="-127"/>
                </a:rPr>
                <a:t>경험지식공유 및 매뉴얼 등 환경 미비</a:t>
              </a:r>
            </a:p>
          </p:txBody>
        </p:sp>
      </p:grpSp>
      <p:sp>
        <p:nvSpPr>
          <p:cNvPr id="261" name="평행 사변형 260">
            <a:extLst>
              <a:ext uri="{FF2B5EF4-FFF2-40B4-BE49-F238E27FC236}">
                <a16:creationId xmlns:a16="http://schemas.microsoft.com/office/drawing/2014/main" id="{1214BBC8-9497-4673-81B3-96BB872BDA1D}"/>
              </a:ext>
            </a:extLst>
          </p:cNvPr>
          <p:cNvSpPr/>
          <p:nvPr/>
        </p:nvSpPr>
        <p:spPr>
          <a:xfrm>
            <a:off x="706298" y="2549203"/>
            <a:ext cx="2385352" cy="119996"/>
          </a:xfrm>
          <a:prstGeom prst="parallelogram">
            <a:avLst>
              <a:gd name="adj" fmla="val 6644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9E54970B-446A-4BDD-8F8F-F33171B6C726}"/>
              </a:ext>
            </a:extLst>
          </p:cNvPr>
          <p:cNvSpPr txBox="1"/>
          <p:nvPr/>
        </p:nvSpPr>
        <p:spPr>
          <a:xfrm>
            <a:off x="852855" y="2376012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6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現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항우연 개발 환경 현황</a:t>
            </a:r>
          </a:p>
        </p:txBody>
      </p:sp>
      <p:sp>
        <p:nvSpPr>
          <p:cNvPr id="235" name="액자 234">
            <a:extLst>
              <a:ext uri="{FF2B5EF4-FFF2-40B4-BE49-F238E27FC236}">
                <a16:creationId xmlns:a16="http://schemas.microsoft.com/office/drawing/2014/main" id="{44541004-1C13-4260-A2D6-69E9AB6D91B2}"/>
              </a:ext>
            </a:extLst>
          </p:cNvPr>
          <p:cNvSpPr/>
          <p:nvPr/>
        </p:nvSpPr>
        <p:spPr>
          <a:xfrm>
            <a:off x="3728945" y="1760845"/>
            <a:ext cx="8020143" cy="4584711"/>
          </a:xfrm>
          <a:prstGeom prst="frame">
            <a:avLst>
              <a:gd name="adj1" fmla="val 681"/>
            </a:avLst>
          </a:prstGeom>
          <a:solidFill>
            <a:srgbClr val="055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568654" y="3548979"/>
            <a:ext cx="10306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지속적  혁신 </a:t>
            </a:r>
            <a:br>
              <a:rPr lang="en-US" altLang="ko-KR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창출  사이클  확보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565578" y="4620537"/>
            <a:ext cx="10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민첩하고 통합된 개발 추진 가능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565578" y="5542474"/>
            <a:ext cx="10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안전한 보안</a:t>
            </a:r>
            <a:endParaRPr lang="en-US" altLang="ko-KR" sz="1100" spc="-150" dirty="0">
              <a:solidFill>
                <a:srgbClr val="ED165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환경 구축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544558" y="2606332"/>
            <a:ext cx="107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프로젝트의 </a:t>
            </a:r>
            <a:endParaRPr lang="en-US" altLang="ko-KR" sz="1100" spc="-150" dirty="0">
              <a:solidFill>
                <a:srgbClr val="ED165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체계적 </a:t>
            </a:r>
            <a:r>
              <a:rPr lang="en-US" altLang="ko-KR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지원</a:t>
            </a:r>
            <a:r>
              <a:rPr lang="en-US" altLang="ko-KR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100" spc="-150" dirty="0">
                <a:solidFill>
                  <a:srgbClr val="ED16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3780319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6EF91E-7C5E-42AB-945F-8576804A8148}"/>
              </a:ext>
            </a:extLst>
          </p:cNvPr>
          <p:cNvSpPr/>
          <p:nvPr/>
        </p:nvSpPr>
        <p:spPr>
          <a:xfrm>
            <a:off x="1108850" y="2400125"/>
            <a:ext cx="3058530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컨설팅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691BB8-99E5-41BC-B111-A83FA01DE304}"/>
              </a:ext>
            </a:extLst>
          </p:cNvPr>
          <p:cNvSpPr/>
          <p:nvPr/>
        </p:nvSpPr>
        <p:spPr>
          <a:xfrm>
            <a:off x="1633427" y="3079847"/>
            <a:ext cx="426559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1F2563"/>
              </a:buClr>
              <a:tabLst>
                <a:tab pos="263525" algn="l"/>
              </a:tabLst>
            </a:pP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1. 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메가존의 ‘</a:t>
            </a: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Platform Engineering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컨설팅’ 제안</a:t>
            </a:r>
          </a:p>
          <a:p>
            <a:pPr>
              <a:lnSpc>
                <a:spcPct val="150000"/>
              </a:lnSpc>
              <a:buClr>
                <a:srgbClr val="1F2563"/>
              </a:buClr>
              <a:tabLst>
                <a:tab pos="263525" algn="l"/>
              </a:tabLst>
            </a:pP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컨설팅 범위</a:t>
            </a: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</a:t>
            </a: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</a:t>
            </a: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</a:t>
            </a: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1F2563"/>
              </a:buClr>
              <a:tabLst>
                <a:tab pos="263525" algn="l"/>
              </a:tabLst>
            </a:pP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컨설팅 추진 체계</a:t>
            </a: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</a:t>
            </a: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31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미래사회의 메가트렌드와 패러다임 변화에 능동적으로 대응할 수 있는 </a:t>
            </a:r>
            <a:r>
              <a:rPr lang="ko-KR" altLang="en-US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항우연을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“Platform Engineering”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제안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1.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메가존의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‘Platform Engineering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체계 정의 컨설팅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’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제안</a:t>
            </a:r>
            <a:endParaRPr lang="en-US" altLang="ko-KR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5151120"/>
            <a:ext cx="12192000" cy="105918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2075" y="3446877"/>
            <a:ext cx="3113156" cy="810427"/>
          </a:xfrm>
          <a:prstGeom prst="flowChartAlternateProcess">
            <a:avLst/>
          </a:prstGeom>
          <a:solidFill>
            <a:srgbClr val="2A5CAA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통합</a:t>
            </a:r>
            <a:r>
              <a:rPr lang="en-US" altLang="ko-KR" sz="24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Governance 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구축</a:t>
            </a:r>
            <a:r>
              <a:rPr lang="en-US" altLang="ko-KR" sz="24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spc="-15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2645" y="2021463"/>
            <a:ext cx="332017" cy="38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2075" y="2553583"/>
            <a:ext cx="3113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항우연 프로젝트의 특성을 반영한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최적화 된 </a:t>
            </a:r>
            <a:endParaRPr lang="en-US" altLang="ko-KR" dirty="0">
              <a:solidFill>
                <a:srgbClr val="2D3B4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8584" y="2021463"/>
            <a:ext cx="332017" cy="38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36" name="순서도: 대체 처리 35"/>
          <p:cNvSpPr/>
          <p:nvPr/>
        </p:nvSpPr>
        <p:spPr>
          <a:xfrm>
            <a:off x="4528015" y="3446877"/>
            <a:ext cx="3113156" cy="810427"/>
          </a:xfrm>
          <a:prstGeom prst="flowChartAlternateProcess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spc="-150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CI/CD Pipeline </a:t>
            </a:r>
            <a:r>
              <a:rPr lang="ko-KR" altLang="en-US" sz="2200" spc="-150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구축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35986" y="2553583"/>
            <a:ext cx="30972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개발자가 혁신에 집중할 수 있도록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고도화 된</a:t>
            </a:r>
            <a:r>
              <a:rPr lang="en-US" altLang="ko-KR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dirty="0">
              <a:solidFill>
                <a:srgbClr val="2D3B4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94526" y="2021463"/>
            <a:ext cx="332017" cy="38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8303956" y="3446877"/>
            <a:ext cx="3113156" cy="810427"/>
          </a:xfrm>
          <a:prstGeom prst="flowChartAlternateProcess">
            <a:avLst/>
          </a:prstGeom>
          <a:solidFill>
            <a:srgbClr val="2A5CAA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내재화 체제 확보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277411" y="2553583"/>
            <a:ext cx="31662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경험지식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및 교육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매뉴얼 공유를 통해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신속한 개발</a:t>
            </a:r>
            <a:r>
              <a:rPr lang="en-US" altLang="ko-KR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운영</a:t>
            </a:r>
            <a:r>
              <a:rPr lang="en-US" altLang="ko-KR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투입이</a:t>
            </a:r>
            <a:r>
              <a:rPr lang="en-US" altLang="ko-KR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2D3B4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가능한</a:t>
            </a:r>
            <a:endParaRPr lang="en-US" altLang="ko-KR" dirty="0">
              <a:solidFill>
                <a:srgbClr val="2D3B4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ECC1BAE-EA6B-4797-83D8-3DC600C8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5B5B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17462" y="3731090"/>
            <a:ext cx="358322" cy="24200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ECC1BAE-EA6B-4797-83D8-3DC600C8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5B5B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793402" y="3731090"/>
            <a:ext cx="358322" cy="242001"/>
          </a:xfrm>
          <a:prstGeom prst="rect">
            <a:avLst/>
          </a:prstGeom>
        </p:spPr>
      </p:pic>
      <p:sp>
        <p:nvSpPr>
          <p:cNvPr id="47" name="이등변 삼각형 46"/>
          <p:cNvSpPr/>
          <p:nvPr/>
        </p:nvSpPr>
        <p:spPr>
          <a:xfrm>
            <a:off x="5951039" y="4718869"/>
            <a:ext cx="289922" cy="249933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E413226-0DB0-4AB9-A63B-003CF4ED50B0}"/>
              </a:ext>
            </a:extLst>
          </p:cNvPr>
          <p:cNvCxnSpPr>
            <a:cxnSpLocks/>
          </p:cNvCxnSpPr>
          <p:nvPr/>
        </p:nvCxnSpPr>
        <p:spPr>
          <a:xfrm>
            <a:off x="4287622" y="5324470"/>
            <a:ext cx="0" cy="370596"/>
          </a:xfrm>
          <a:prstGeom prst="line">
            <a:avLst/>
          </a:prstGeom>
          <a:noFill/>
          <a:ln w="22225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</a:ln>
          <a:effectLst/>
        </p:spPr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E413226-0DB0-4AB9-A63B-003CF4ED50B0}"/>
              </a:ext>
            </a:extLst>
          </p:cNvPr>
          <p:cNvCxnSpPr>
            <a:cxnSpLocks/>
          </p:cNvCxnSpPr>
          <p:nvPr/>
        </p:nvCxnSpPr>
        <p:spPr>
          <a:xfrm>
            <a:off x="8146288" y="5324470"/>
            <a:ext cx="0" cy="370596"/>
          </a:xfrm>
          <a:prstGeom prst="line">
            <a:avLst/>
          </a:prstGeom>
          <a:noFill/>
          <a:ln w="22225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</a:ln>
          <a:effectLst/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E413226-0DB0-4AB9-A63B-003CF4ED50B0}"/>
              </a:ext>
            </a:extLst>
          </p:cNvPr>
          <p:cNvCxnSpPr>
            <a:cxnSpLocks/>
          </p:cNvCxnSpPr>
          <p:nvPr/>
        </p:nvCxnSpPr>
        <p:spPr>
          <a:xfrm>
            <a:off x="5097519" y="5763504"/>
            <a:ext cx="0" cy="370596"/>
          </a:xfrm>
          <a:prstGeom prst="line">
            <a:avLst/>
          </a:prstGeom>
          <a:noFill/>
          <a:ln w="22225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5442986" y="5790384"/>
            <a:ext cx="2426099" cy="316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Digital Platform Conductor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90163" y="5790384"/>
            <a:ext cx="3153243" cy="3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Application Resource Management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237837" y="5351350"/>
            <a:ext cx="3153243" cy="3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Digital Experience Monitoring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1114" y="5351350"/>
            <a:ext cx="3535360" cy="3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Application Performance Monitoring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97458" y="5351350"/>
            <a:ext cx="3535360" cy="3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IT process Automation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E413226-0DB0-4AB9-A63B-003CF4ED50B0}"/>
              </a:ext>
            </a:extLst>
          </p:cNvPr>
          <p:cNvCxnSpPr>
            <a:cxnSpLocks/>
          </p:cNvCxnSpPr>
          <p:nvPr/>
        </p:nvCxnSpPr>
        <p:spPr>
          <a:xfrm>
            <a:off x="8573008" y="5763504"/>
            <a:ext cx="0" cy="370596"/>
          </a:xfrm>
          <a:prstGeom prst="line">
            <a:avLst/>
          </a:prstGeom>
          <a:noFill/>
          <a:ln w="22225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8371840" y="5790384"/>
            <a:ext cx="3153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Security/Quality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195095" y="677728"/>
            <a:ext cx="35539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Ⅳ. 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컨설팅 제안</a:t>
            </a:r>
          </a:p>
        </p:txBody>
      </p:sp>
    </p:spTree>
    <p:extLst>
      <p:ext uri="{BB962C8B-B14F-4D97-AF65-F5344CB8AC3E}">
        <p14:creationId xmlns:p14="http://schemas.microsoft.com/office/powerpoint/2010/main" val="70577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2.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컨설팅 범위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일정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산출물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36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항우연 프로젝트 참여기관이 개발 및 운영 본연의 업무에 집중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최고의 성과를 도출할 수 있는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“Platform Engineering”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6257744" y="2937151"/>
            <a:ext cx="0" cy="304603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09" name="직선 연결선 108"/>
          <p:cNvCxnSpPr/>
          <p:nvPr/>
        </p:nvCxnSpPr>
        <p:spPr>
          <a:xfrm>
            <a:off x="8859766" y="2937151"/>
            <a:ext cx="0" cy="304603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dash"/>
            <a:miter lim="800000"/>
          </a:ln>
          <a:effectLst/>
        </p:spPr>
      </p:cxnSp>
      <p:sp>
        <p:nvSpPr>
          <p:cNvPr id="110" name="오각형 4">
            <a:extLst>
              <a:ext uri="{FF2B5EF4-FFF2-40B4-BE49-F238E27FC236}">
                <a16:creationId xmlns:a16="http://schemas.microsoft.com/office/drawing/2014/main" id="{9A3905CF-1663-4A5A-96F6-47B053FA9E09}"/>
              </a:ext>
            </a:extLst>
          </p:cNvPr>
          <p:cNvSpPr/>
          <p:nvPr/>
        </p:nvSpPr>
        <p:spPr>
          <a:xfrm>
            <a:off x="1224738" y="2015509"/>
            <a:ext cx="2600514" cy="511200"/>
          </a:xfrm>
          <a:prstGeom prst="homePlate">
            <a:avLst/>
          </a:prstGeom>
          <a:solidFill>
            <a:srgbClr val="2A5C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kern="0" spc="-150" noProof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M</a:t>
            </a:r>
            <a:endParaRPr kumimoji="0" lang="ko-KR" altLang="en-US" b="0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111" name="갈매기형 수장 5">
            <a:extLst>
              <a:ext uri="{FF2B5EF4-FFF2-40B4-BE49-F238E27FC236}">
                <a16:creationId xmlns:a16="http://schemas.microsoft.com/office/drawing/2014/main" id="{5B4FCD11-1BE6-408A-97EF-6A0D893D4790}"/>
              </a:ext>
            </a:extLst>
          </p:cNvPr>
          <p:cNvSpPr/>
          <p:nvPr/>
        </p:nvSpPr>
        <p:spPr>
          <a:xfrm>
            <a:off x="6239529" y="2015509"/>
            <a:ext cx="2793691" cy="511200"/>
          </a:xfrm>
          <a:prstGeom prst="chevron">
            <a:avLst/>
          </a:prstGeom>
          <a:solidFill>
            <a:srgbClr val="165D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kern="0" spc="-150" noProof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M+2</a:t>
            </a:r>
            <a:endParaRPr kumimoji="0" lang="ko-KR" altLang="en-US" b="0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112" name="갈매기형 수장 6">
            <a:extLst>
              <a:ext uri="{FF2B5EF4-FFF2-40B4-BE49-F238E27FC236}">
                <a16:creationId xmlns:a16="http://schemas.microsoft.com/office/drawing/2014/main" id="{C2580E28-7146-492F-B8FD-C28D2FB4B6B5}"/>
              </a:ext>
            </a:extLst>
          </p:cNvPr>
          <p:cNvSpPr/>
          <p:nvPr/>
        </p:nvSpPr>
        <p:spPr>
          <a:xfrm>
            <a:off x="3658763" y="2015509"/>
            <a:ext cx="2749287" cy="511200"/>
          </a:xfrm>
          <a:prstGeom prst="chevron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M+1</a:t>
            </a:r>
            <a:endParaRPr kumimoji="0" lang="ko-KR" altLang="en-US" b="0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113" name="갈매기형 수장 6">
            <a:extLst>
              <a:ext uri="{FF2B5EF4-FFF2-40B4-BE49-F238E27FC236}">
                <a16:creationId xmlns:a16="http://schemas.microsoft.com/office/drawing/2014/main" id="{C2580E28-7146-492F-B8FD-C28D2FB4B6B5}"/>
              </a:ext>
            </a:extLst>
          </p:cNvPr>
          <p:cNvSpPr/>
          <p:nvPr/>
        </p:nvSpPr>
        <p:spPr>
          <a:xfrm>
            <a:off x="8867836" y="2015507"/>
            <a:ext cx="2749287" cy="511201"/>
          </a:xfrm>
          <a:prstGeom prst="chevron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kern="0" spc="-15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M+3</a:t>
            </a:r>
            <a:endParaRPr kumimoji="0" lang="ko-KR" altLang="en-US" b="0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79631" y="2925275"/>
            <a:ext cx="607901" cy="138313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latinLnBrk="0">
              <a:buClr>
                <a:srgbClr val="000000"/>
              </a:buClr>
            </a:pP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주요활동</a:t>
            </a:r>
            <a:endParaRPr lang="en-US" altLang="ko-KR" sz="1400" kern="0" noProof="0" dirty="0"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79631" y="4546260"/>
            <a:ext cx="607901" cy="138313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latinLnBrk="0">
              <a:buClr>
                <a:srgbClr val="000000"/>
              </a:buClr>
            </a:pP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Out</a:t>
            </a:r>
          </a:p>
          <a:p>
            <a:pPr lvl="0" algn="ctr" latinLnBrk="0">
              <a:buClr>
                <a:srgbClr val="000000"/>
              </a:buClr>
            </a:pP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put</a:t>
            </a:r>
          </a:p>
        </p:txBody>
      </p:sp>
      <p:cxnSp>
        <p:nvCxnSpPr>
          <p:cNvPr id="120" name="직선 연결선 119"/>
          <p:cNvCxnSpPr/>
          <p:nvPr/>
        </p:nvCxnSpPr>
        <p:spPr>
          <a:xfrm>
            <a:off x="3645172" y="2937151"/>
            <a:ext cx="0" cy="304603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dash"/>
            <a:miter lim="800000"/>
          </a:ln>
          <a:effectLst/>
        </p:spPr>
      </p:cxnSp>
      <p:sp>
        <p:nvSpPr>
          <p:cNvPr id="122" name="모서리가 둥근 직사각형 121"/>
          <p:cNvSpPr/>
          <p:nvPr/>
        </p:nvSpPr>
        <p:spPr>
          <a:xfrm>
            <a:off x="1467214" y="3112193"/>
            <a:ext cx="1898275" cy="34438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현황 분석 </a:t>
            </a:r>
            <a:r>
              <a:rPr lang="en-US" altLang="ko-KR" sz="1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(</a:t>
            </a:r>
            <a:r>
              <a:rPr lang="ko-KR" altLang="en-US" sz="1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인터뷰</a:t>
            </a:r>
            <a:r>
              <a:rPr lang="en-US" altLang="ko-KR" sz="1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467214" y="3672546"/>
            <a:ext cx="1898275" cy="34438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도입</a:t>
            </a: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/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전환 방안 수립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924856" y="3112193"/>
            <a:ext cx="4658969" cy="34438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lvl="0" algn="ctr" latinLnBrk="0">
              <a:buClr>
                <a:srgbClr val="000000"/>
              </a:buClr>
            </a:pPr>
            <a:r>
              <a:rPr lang="en-US" altLang="ko-KR" sz="1400" kern="0" dirty="0">
                <a:solidFill>
                  <a:srgbClr val="0013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‘Platform Engineering’ </a:t>
            </a:r>
            <a:r>
              <a:rPr lang="ko-KR" altLang="en-US" sz="1400" kern="0" dirty="0">
                <a:solidFill>
                  <a:srgbClr val="0013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환경 구축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1357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3924856" y="3672546"/>
            <a:ext cx="1898275" cy="34438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협업</a:t>
            </a: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/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이슈</a:t>
            </a: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/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형상관리 구축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6485459" y="3672546"/>
            <a:ext cx="1898275" cy="34438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E2E TEST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35708" y="3112193"/>
            <a:ext cx="1898275" cy="34438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기술 교육 내재화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9135708" y="3672546"/>
            <a:ext cx="1898275" cy="344386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표준 매뉴얼 수립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72991" y="4575401"/>
            <a:ext cx="2086720" cy="16881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kumimoji="1"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개발환경 및 요구사항 분석서</a:t>
            </a:r>
            <a:endParaRPr kumimoji="1" lang="en-US" altLang="ko-KR" sz="11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kumimoji="1" lang="ko-KR" altLang="en-US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개발 및 배포 </a:t>
            </a:r>
            <a:r>
              <a:rPr kumimoji="1" lang="en-US" altLang="ko-KR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Process</a:t>
            </a:r>
            <a:r>
              <a:rPr kumimoji="1" lang="ko-KR" altLang="en-US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정의서</a:t>
            </a:r>
            <a:endParaRPr kumimoji="1" lang="en-US" altLang="ko-KR" sz="1100" kern="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kumimoji="1" lang="ko-KR" altLang="en-US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플랫폼 체계 구성도</a:t>
            </a:r>
            <a:endParaRPr kumimoji="1" lang="en-US" altLang="ko-KR" sz="1100" kern="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kumimoji="1" lang="ko-KR" altLang="en-US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플랫폼 </a:t>
            </a:r>
            <a:r>
              <a:rPr kumimoji="1" lang="en-US" altLang="ko-KR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Governance(</a:t>
            </a:r>
            <a:r>
              <a:rPr kumimoji="1" lang="ko-KR" altLang="en-US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안</a:t>
            </a:r>
            <a:r>
              <a:rPr kumimoji="1" lang="en-US" altLang="ko-KR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) </a:t>
            </a: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kumimoji="1" lang="ko-KR" altLang="en-US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인프라 보안 환경 구성도 </a:t>
            </a:r>
            <a:endParaRPr kumimoji="1" lang="en-US" altLang="ko-KR" sz="1100" kern="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kumimoji="1" lang="en-US" altLang="ko-KR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WBS</a:t>
            </a:r>
            <a:r>
              <a:rPr kumimoji="1" lang="ko-KR" altLang="en-US" sz="1100" kern="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kumimoji="1" lang="en-US" altLang="ko-KR" sz="1100" kern="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135708" y="4546260"/>
            <a:ext cx="2512374" cy="4365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기술 교육 문서 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SOP(Standard operating procedure)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1240971" y="4415286"/>
            <a:ext cx="10177154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dash"/>
            <a:miter lim="800000"/>
          </a:ln>
          <a:effectLst/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D04ADF-8D8E-B944-BF04-A2D259FE0551}"/>
              </a:ext>
            </a:extLst>
          </p:cNvPr>
          <p:cNvSpPr/>
          <p:nvPr/>
        </p:nvSpPr>
        <p:spPr>
          <a:xfrm>
            <a:off x="3815226" y="4546260"/>
            <a:ext cx="2246506" cy="18668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Sprint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수행 및 상세 설계</a:t>
            </a: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협업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이슈 관리내 진척율 측면 시각화와 정량적 측정을 위한 모니터링 구축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형상관리 프로세스 정의 및 구축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브랜치 전략 정의 및 전달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코드 리뷰 원칙 정의 및 전달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정적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보안 정책 반영 및 구축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CI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파이프라인 구축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21BF98-713E-9C47-BEBC-5FB114B854D6}"/>
              </a:ext>
            </a:extLst>
          </p:cNvPr>
          <p:cNvSpPr/>
          <p:nvPr/>
        </p:nvSpPr>
        <p:spPr>
          <a:xfrm>
            <a:off x="6389979" y="4546260"/>
            <a:ext cx="2301829" cy="18027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CD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파이프라인 구축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배포 전략 수립 및 구축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API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자동화 테스트 스크립트 작성 및 실행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모델 테스트를 위한 통계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정확도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정밀도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재현율 등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)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지표 정의 및 실행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모델 테스트를 위한 컴퓨팅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계산 시간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지연시간 등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)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지표 정의</a:t>
            </a:r>
            <a:endParaRPr lang="en-US" altLang="ko-KR" sz="1100" spc="-70" dirty="0">
              <a:ln w="1270"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177800" indent="-177800" defTabSz="914405" fontAlgn="base" latinLnBrk="0">
              <a:lnSpc>
                <a:spcPct val="110000"/>
              </a:lnSpc>
              <a:spcBef>
                <a:spcPts val="200"/>
              </a:spcBef>
              <a:spcAft>
                <a:spcPts val="300"/>
              </a:spcAft>
              <a:buClr>
                <a:srgbClr val="204394"/>
              </a:buClr>
              <a:buSzPct val="90000"/>
              <a:buFont typeface="Wingdings 2" panose="05020102010507070707" pitchFamily="18" charset="2"/>
              <a:buChar char=""/>
            </a:pP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모니터링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로깅</a:t>
            </a:r>
            <a:r>
              <a:rPr lang="en-US" altLang="ko-KR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, Tracing </a:t>
            </a:r>
            <a:r>
              <a:rPr lang="ko-KR" altLang="en-US" sz="1100" spc="-70" dirty="0">
                <a:ln w="1270"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시스템 구축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195095" y="677728"/>
            <a:ext cx="35539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Ⅳ. 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컨설팅 제안</a:t>
            </a:r>
          </a:p>
        </p:txBody>
      </p:sp>
    </p:spTree>
    <p:extLst>
      <p:ext uri="{BB962C8B-B14F-4D97-AF65-F5344CB8AC3E}">
        <p14:creationId xmlns:p14="http://schemas.microsoft.com/office/powerpoint/2010/main" val="2104644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3.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컨설팅 추진 체계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26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항우연만의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Platform Engineering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구축을 위한 컨설팅에 가장 적합한 메가존 내부 전문가들로 구성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2541431" y="1875234"/>
            <a:ext cx="2173440" cy="688174"/>
          </a:xfrm>
          <a:prstGeom prst="round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739" kern="0" dirty="0">
              <a:solidFill>
                <a:sysClr val="windowText" lastClr="000000"/>
              </a:solidFill>
              <a:ea typeface="아리따-돋움4.0(OTF)-Light" panose="02020603020101020101" pitchFamily="18" charset="-127"/>
            </a:endParaRPr>
          </a:p>
        </p:txBody>
      </p:sp>
      <p:pic>
        <p:nvPicPr>
          <p:cNvPr id="30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7184" y="2105150"/>
            <a:ext cx="1521934" cy="22834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E892B2-C678-9272-FBD4-CD2235F35A6B}"/>
              </a:ext>
            </a:extLst>
          </p:cNvPr>
          <p:cNvSpPr/>
          <p:nvPr/>
        </p:nvSpPr>
        <p:spPr>
          <a:xfrm>
            <a:off x="2693572" y="2895135"/>
            <a:ext cx="1869159" cy="497014"/>
          </a:xfrm>
          <a:prstGeom prst="rect">
            <a:avLst/>
          </a:prstGeom>
          <a:solidFill>
            <a:srgbClr val="425A8A"/>
          </a:solidFill>
          <a:ln w="317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solidFill>
                  <a:prstClr val="white"/>
                </a:solidFill>
                <a:latin typeface="+mj-lt"/>
                <a:ea typeface="아리따-돋움4.0(OTF)-SemiBold" panose="02020603020101020101" pitchFamily="18" charset="-127"/>
              </a:rPr>
              <a:t>사업 </a:t>
            </a:r>
            <a:r>
              <a:rPr lang="ko-KR" altLang="en-US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solidFill>
                  <a:prstClr val="white"/>
                </a:solidFill>
                <a:latin typeface="+mj-lt"/>
                <a:ea typeface="아리따-돋움4.0(OTF)-SemiBold" panose="02020603020101020101" pitchFamily="18" charset="-127"/>
              </a:rPr>
              <a:t>총괄</a:t>
            </a:r>
            <a:endParaRPr lang="en-US" altLang="ko-KR" sz="1100" kern="0" dirty="0">
              <a:ln w="12700" cmpd="sng">
                <a:solidFill>
                  <a:srgbClr val="FFFFFF">
                    <a:alpha val="17000"/>
                  </a:srgbClr>
                </a:solidFill>
              </a:ln>
              <a:solidFill>
                <a:prstClr val="white"/>
              </a:solidFill>
              <a:latin typeface="+mj-lt"/>
              <a:ea typeface="아리따-돋움4.0(OTF)-Semi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B9F37E-92ED-B958-B7DB-ED60A7627BA6}"/>
              </a:ext>
            </a:extLst>
          </p:cNvPr>
          <p:cNvSpPr/>
          <p:nvPr/>
        </p:nvSpPr>
        <p:spPr>
          <a:xfrm>
            <a:off x="2693572" y="3723876"/>
            <a:ext cx="1869159" cy="497014"/>
          </a:xfrm>
          <a:prstGeom prst="rect">
            <a:avLst/>
          </a:prstGeom>
          <a:solidFill>
            <a:srgbClr val="4B6EB2"/>
          </a:solidFill>
          <a:ln w="317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latinLnBrk="0"/>
            <a:r>
              <a:rPr lang="ko-KR" altLang="en-US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solidFill>
                  <a:prstClr val="white"/>
                </a:solidFill>
                <a:latin typeface="+mj-lt"/>
                <a:ea typeface="아리따-돋움4.0(OTF)-SemiBold" panose="02020603020101020101" pitchFamily="18" charset="-127"/>
              </a:rPr>
              <a:t>프로젝트 </a:t>
            </a:r>
            <a:r>
              <a:rPr lang="en-US" altLang="ko-KR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solidFill>
                  <a:prstClr val="white"/>
                </a:solidFill>
                <a:latin typeface="+mj-lt"/>
                <a:ea typeface="아리따-돋움4.0(OTF)-SemiBold" panose="02020603020101020101" pitchFamily="18" charset="-127"/>
              </a:rPr>
              <a:t>PM</a:t>
            </a:r>
            <a:endParaRPr lang="ko-KR" altLang="en-US" sz="1100" kern="0" dirty="0">
              <a:ln w="12700" cmpd="sng">
                <a:solidFill>
                  <a:srgbClr val="FFFFFF">
                    <a:alpha val="17000"/>
                  </a:srgbClr>
                </a:solidFill>
              </a:ln>
              <a:solidFill>
                <a:prstClr val="white"/>
              </a:solidFill>
              <a:latin typeface="+mj-lt"/>
              <a:ea typeface="아리따-돋움4.0(OTF)-Semi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111BD6-1AF0-DE50-D994-AB8B3804A53A}"/>
              </a:ext>
            </a:extLst>
          </p:cNvPr>
          <p:cNvSpPr/>
          <p:nvPr/>
        </p:nvSpPr>
        <p:spPr>
          <a:xfrm>
            <a:off x="672274" y="4552617"/>
            <a:ext cx="1869159" cy="497014"/>
          </a:xfrm>
          <a:prstGeom prst="rect">
            <a:avLst/>
          </a:prstGeom>
          <a:solidFill>
            <a:srgbClr val="F0F1F4"/>
          </a:solidFill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lang="en-US" altLang="ko-KR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latin typeface="+mj-ea"/>
                <a:ea typeface="+mj-ea"/>
                <a:cs typeface="맑은 고딕 Semilight" panose="020B0502040204020203" pitchFamily="50" charset="-127"/>
              </a:rPr>
              <a:t>DevOps </a:t>
            </a:r>
            <a:r>
              <a:rPr lang="ko-KR" altLang="en-US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latin typeface="+mj-ea"/>
                <a:ea typeface="+mj-ea"/>
                <a:cs typeface="맑은 고딕 Semilight" panose="020B0502040204020203" pitchFamily="50" charset="-127"/>
              </a:rPr>
              <a:t>체계 구축</a:t>
            </a:r>
            <a:r>
              <a:rPr lang="en-US" altLang="ko-KR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latin typeface="+mj-ea"/>
                <a:ea typeface="+mj-ea"/>
                <a:cs typeface="맑은 고딕 Semilight" panose="020B0502040204020203" pitchFamily="50" charset="-127"/>
              </a:rPr>
              <a:t> PL</a:t>
            </a:r>
            <a:endParaRPr lang="ko-KR" altLang="en-US" sz="1100" kern="0" dirty="0">
              <a:ln w="12700" cmpd="sng">
                <a:solidFill>
                  <a:srgbClr val="FFFFFF">
                    <a:alpha val="17000"/>
                  </a:srgbClr>
                </a:solidFill>
              </a:ln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94434A-58F2-C143-DED2-0476B30F7E60}"/>
              </a:ext>
            </a:extLst>
          </p:cNvPr>
          <p:cNvSpPr/>
          <p:nvPr/>
        </p:nvSpPr>
        <p:spPr>
          <a:xfrm>
            <a:off x="4714870" y="4552617"/>
            <a:ext cx="1869159" cy="497014"/>
          </a:xfrm>
          <a:prstGeom prst="rect">
            <a:avLst/>
          </a:prstGeom>
          <a:solidFill>
            <a:srgbClr val="F0F1F4"/>
          </a:solidFill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lang="ko-KR" altLang="en-US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latin typeface="+mj-ea"/>
                <a:ea typeface="+mj-ea"/>
                <a:cs typeface="맑은 고딕 Semilight" panose="020B0502040204020203" pitchFamily="50" charset="-127"/>
              </a:rPr>
              <a:t>테스트 </a:t>
            </a:r>
            <a:r>
              <a:rPr lang="en-US" altLang="ko-KR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latin typeface="+mj-ea"/>
                <a:ea typeface="+mj-ea"/>
                <a:cs typeface="맑은 고딕 Semilight" panose="020B0502040204020203" pitchFamily="50" charset="-127"/>
              </a:rPr>
              <a:t>PL</a:t>
            </a:r>
            <a:endParaRPr lang="ko-KR" altLang="en-US" sz="1100" kern="0" dirty="0">
              <a:ln w="12700" cmpd="sng">
                <a:solidFill>
                  <a:srgbClr val="FFFFFF">
                    <a:alpha val="17000"/>
                  </a:srgbClr>
                </a:solidFill>
              </a:ln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4B2802-B40F-F653-D90C-E4DCDCA04399}"/>
              </a:ext>
            </a:extLst>
          </p:cNvPr>
          <p:cNvSpPr/>
          <p:nvPr/>
        </p:nvSpPr>
        <p:spPr>
          <a:xfrm>
            <a:off x="4714870" y="3723876"/>
            <a:ext cx="1869159" cy="497014"/>
          </a:xfrm>
          <a:prstGeom prst="rect">
            <a:avLst/>
          </a:prstGeom>
          <a:solidFill>
            <a:srgbClr val="4B6EB2"/>
          </a:solidFill>
          <a:ln w="317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latinLnBrk="0"/>
            <a:r>
              <a:rPr lang="ko-KR" altLang="en-US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solidFill>
                  <a:prstClr val="white"/>
                </a:solidFill>
                <a:latin typeface="+mj-lt"/>
                <a:ea typeface="아리따-돋움4.0(OTF)-SemiBold" panose="02020603020101020101" pitchFamily="18" charset="-127"/>
              </a:rPr>
              <a:t>사업 관리</a:t>
            </a:r>
            <a:endParaRPr lang="en-US" altLang="ko-KR" sz="1100" kern="0" dirty="0">
              <a:ln w="12700" cmpd="sng">
                <a:solidFill>
                  <a:srgbClr val="FFFFFF">
                    <a:alpha val="17000"/>
                  </a:srgbClr>
                </a:solidFill>
              </a:ln>
              <a:solidFill>
                <a:prstClr val="white"/>
              </a:solidFill>
              <a:latin typeface="+mj-lt"/>
              <a:ea typeface="아리따-돋움4.0(OTF)-SemiBold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96FD7C4-E449-DD17-20AD-072D8FD04E58}"/>
              </a:ext>
            </a:extLst>
          </p:cNvPr>
          <p:cNvSpPr/>
          <p:nvPr/>
        </p:nvSpPr>
        <p:spPr>
          <a:xfrm>
            <a:off x="672274" y="5088273"/>
            <a:ext cx="1869159" cy="9940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lang="ko-KR" altLang="en-US" sz="1100" kern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ea typeface="아리따-돋움4.0(OTF)-SemiBold" panose="02020603020101020101" pitchFamily="18" charset="-127"/>
              </a:rPr>
              <a:t>기능별 팀원</a:t>
            </a:r>
            <a:endParaRPr lang="ko-KR" altLang="en-US" sz="1100" kern="0" dirty="0">
              <a:ln w="12700" cmpd="sng">
                <a:solidFill>
                  <a:srgbClr val="FFFFFF">
                    <a:alpha val="17000"/>
                  </a:srgbClr>
                </a:solidFill>
              </a:ln>
              <a:ea typeface="아리따-돋움4.0(OTF)-SemiBold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19AA82-1362-048D-6954-B9DD3FAD892B}"/>
              </a:ext>
            </a:extLst>
          </p:cNvPr>
          <p:cNvSpPr/>
          <p:nvPr/>
        </p:nvSpPr>
        <p:spPr>
          <a:xfrm>
            <a:off x="4714870" y="5088273"/>
            <a:ext cx="1869159" cy="9940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lang="ko-KR" altLang="en-US" sz="1100" kern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ea typeface="아리따-돋움4.0(OTF)-SemiBold" panose="02020603020101020101" pitchFamily="18" charset="-127"/>
              </a:rPr>
              <a:t>기능별 팀원</a:t>
            </a:r>
            <a:endParaRPr lang="ko-KR" altLang="en-US" sz="1100" kern="0" dirty="0">
              <a:ln w="12700" cmpd="sng">
                <a:solidFill>
                  <a:srgbClr val="FFFFFF">
                    <a:alpha val="17000"/>
                  </a:srgbClr>
                </a:solidFill>
              </a:ln>
              <a:ea typeface="아리따-돋움4.0(OTF)-SemiBold" panose="0202060302010102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87012E9-874A-EDE9-51F2-245A058F84EB}"/>
              </a:ext>
            </a:extLst>
          </p:cNvPr>
          <p:cNvCxnSpPr>
            <a:cxnSpLocks/>
          </p:cNvCxnSpPr>
          <p:nvPr/>
        </p:nvCxnSpPr>
        <p:spPr>
          <a:xfrm>
            <a:off x="3659441" y="3392149"/>
            <a:ext cx="0" cy="33172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EB61622-7AF7-342B-3F34-C616505B3FCC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4562731" y="3972383"/>
            <a:ext cx="15214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BF5159-C61E-5443-5DAC-94BEB7ABD488}"/>
              </a:ext>
            </a:extLst>
          </p:cNvPr>
          <p:cNvCxnSpPr>
            <a:cxnSpLocks/>
          </p:cNvCxnSpPr>
          <p:nvPr/>
        </p:nvCxnSpPr>
        <p:spPr>
          <a:xfrm>
            <a:off x="3659441" y="2563408"/>
            <a:ext cx="0" cy="33172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" name="연결선: 꺾임 78">
            <a:extLst>
              <a:ext uri="{FF2B5EF4-FFF2-40B4-BE49-F238E27FC236}">
                <a16:creationId xmlns:a16="http://schemas.microsoft.com/office/drawing/2014/main" id="{9F14B977-C309-D3E1-C579-6BE7EB2EBF79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rot="5400000">
            <a:off x="2451639" y="3376105"/>
            <a:ext cx="331727" cy="202129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79">
            <a:extLst>
              <a:ext uri="{FF2B5EF4-FFF2-40B4-BE49-F238E27FC236}">
                <a16:creationId xmlns:a16="http://schemas.microsoft.com/office/drawing/2014/main" id="{FFC6065E-9FEA-C27C-E793-401C3A907A7D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 rot="16200000" flipH="1">
            <a:off x="4472936" y="3376104"/>
            <a:ext cx="331727" cy="20212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E2B3695-EB71-14C2-3945-212B60787639}"/>
              </a:ext>
            </a:extLst>
          </p:cNvPr>
          <p:cNvCxnSpPr>
            <a:cxnSpLocks/>
            <a:stCxn id="32" idx="2"/>
            <a:endCxn id="45" idx="0"/>
          </p:cNvCxnSpPr>
          <p:nvPr/>
        </p:nvCxnSpPr>
        <p:spPr>
          <a:xfrm>
            <a:off x="3628152" y="4220890"/>
            <a:ext cx="0" cy="331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910C47C-0C0A-0941-2E6D-48B8A06AA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70463"/>
              </p:ext>
            </p:extLst>
          </p:nvPr>
        </p:nvGraphicFramePr>
        <p:xfrm>
          <a:off x="7081452" y="1869951"/>
          <a:ext cx="4261217" cy="4361035"/>
        </p:xfrm>
        <a:graphic>
          <a:graphicData uri="http://schemas.openxmlformats.org/drawingml/2006/table">
            <a:tbl>
              <a:tblPr/>
              <a:tblGrid>
                <a:gridCol w="125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2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09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역할</a:t>
                      </a:r>
                    </a:p>
                  </a:txBody>
                  <a:tcPr marL="97960" marR="97960" marT="97960" marB="9796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55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책임 및  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R&amp;R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55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4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사업총괄</a:t>
                      </a:r>
                      <a:endParaRPr 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4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 관리 및 프로젝트 전체 품질 관리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87313" indent="-8731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프로젝트 상시 점검</a:t>
                      </a:r>
                    </a:p>
                  </a:txBody>
                  <a:tcPr marL="97960" marR="97960" marT="97960" marB="9796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5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프로젝트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PM</a:t>
                      </a:r>
                      <a:endParaRPr 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4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-8731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프로젝트 수행총괄 및 통제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87313" indent="-8731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 수렴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87313" indent="-8731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프로젝트 진행사항 모니터링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441556"/>
                  </a:ext>
                </a:extLst>
              </a:tr>
              <a:tr h="6314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사업관리</a:t>
                      </a:r>
                      <a:endParaRPr 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4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프로젝트 진척 관리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스프린트 관리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87642"/>
                  </a:ext>
                </a:extLst>
              </a:tr>
              <a:tr h="6314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DevOps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체계 구축</a:t>
                      </a:r>
                      <a:endParaRPr 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4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협업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이슈 관리 구축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형상관리 구축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CI/CD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파이프라인 구축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846855"/>
                  </a:ext>
                </a:extLst>
              </a:tr>
              <a:tr h="6314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MLOps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체계 구축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4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Lifecycle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관리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CI/CD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파이프라인 구축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57262"/>
                  </a:ext>
                </a:extLst>
              </a:tr>
              <a:tr h="6314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테스트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4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API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자동화 테스트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Sanity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테스트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87313" marR="0" lvl="0" indent="-873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통합 테스트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7960" marR="97960" marT="97960" marB="9796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67900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3CAABD-D8E5-C44E-87F2-A28846014047}"/>
              </a:ext>
            </a:extLst>
          </p:cNvPr>
          <p:cNvSpPr/>
          <p:nvPr/>
        </p:nvSpPr>
        <p:spPr>
          <a:xfrm>
            <a:off x="2693572" y="4552617"/>
            <a:ext cx="1869159" cy="497014"/>
          </a:xfrm>
          <a:prstGeom prst="rect">
            <a:avLst/>
          </a:prstGeom>
          <a:solidFill>
            <a:srgbClr val="F0F1F4"/>
          </a:solidFill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lang="en-US" altLang="ko-KR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latin typeface="+mj-ea"/>
                <a:ea typeface="+mj-ea"/>
                <a:cs typeface="맑은 고딕 Semilight" panose="020B0502040204020203" pitchFamily="50" charset="-127"/>
              </a:rPr>
              <a:t>MLOps </a:t>
            </a:r>
            <a:r>
              <a:rPr lang="ko-KR" altLang="en-US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latin typeface="+mj-ea"/>
                <a:ea typeface="+mj-ea"/>
                <a:cs typeface="맑은 고딕 Semilight" panose="020B0502040204020203" pitchFamily="50" charset="-127"/>
              </a:rPr>
              <a:t>체계 구축 </a:t>
            </a:r>
            <a:r>
              <a:rPr lang="en-US" altLang="ko-KR" sz="1100" kern="0" dirty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latin typeface="+mj-ea"/>
                <a:ea typeface="+mj-ea"/>
                <a:cs typeface="맑은 고딕 Semilight" panose="020B0502040204020203" pitchFamily="50" charset="-127"/>
              </a:rPr>
              <a:t>PL</a:t>
            </a:r>
            <a:endParaRPr lang="ko-KR" altLang="en-US" sz="1100" kern="0" dirty="0">
              <a:ln w="12700" cmpd="sng">
                <a:solidFill>
                  <a:srgbClr val="FFFFFF">
                    <a:alpha val="17000"/>
                  </a:srgbClr>
                </a:solidFill>
              </a:ln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631BB3-49E5-504C-B0C7-55187C92DF0A}"/>
              </a:ext>
            </a:extLst>
          </p:cNvPr>
          <p:cNvSpPr/>
          <p:nvPr/>
        </p:nvSpPr>
        <p:spPr>
          <a:xfrm>
            <a:off x="2693572" y="5088273"/>
            <a:ext cx="1869159" cy="9940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lang="ko-KR" altLang="en-US" sz="1100" kern="0">
                <a:ln w="12700" cmpd="sng">
                  <a:solidFill>
                    <a:srgbClr val="FFFFFF">
                      <a:alpha val="17000"/>
                    </a:srgbClr>
                  </a:solidFill>
                </a:ln>
                <a:ea typeface="아리따-돋움4.0(OTF)-SemiBold" panose="02020603020101020101" pitchFamily="18" charset="-127"/>
              </a:rPr>
              <a:t>기능별 팀원</a:t>
            </a:r>
            <a:endParaRPr lang="ko-KR" altLang="en-US" sz="1100" kern="0" dirty="0">
              <a:ln w="12700" cmpd="sng">
                <a:solidFill>
                  <a:srgbClr val="FFFFFF">
                    <a:alpha val="17000"/>
                  </a:srgbClr>
                </a:solidFill>
              </a:ln>
              <a:ea typeface="아리따-돋움4.0(OTF)-SemiBold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95095" y="677728"/>
            <a:ext cx="35539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Ⅳ. 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컨설팅 제안</a:t>
            </a:r>
          </a:p>
        </p:txBody>
      </p:sp>
    </p:spTree>
    <p:extLst>
      <p:ext uri="{BB962C8B-B14F-4D97-AF65-F5344CB8AC3E}">
        <p14:creationId xmlns:p14="http://schemas.microsoft.com/office/powerpoint/2010/main" val="132968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8000" y="3105835"/>
            <a:ext cx="6096000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sz="4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555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6EF91E-7C5E-42AB-945F-8576804A8148}"/>
              </a:ext>
            </a:extLst>
          </p:cNvPr>
          <p:cNvSpPr/>
          <p:nvPr/>
        </p:nvSpPr>
        <p:spPr>
          <a:xfrm>
            <a:off x="1200290" y="2400125"/>
            <a:ext cx="9908866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I. </a:t>
            </a:r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항우연 </a:t>
            </a:r>
            <a:r>
              <a:rPr lang="en-US" altLang="ko-KR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Platform Engineering</a:t>
            </a:r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체계 제안 개요 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691BB8-99E5-41BC-B111-A83FA01DE304}"/>
              </a:ext>
            </a:extLst>
          </p:cNvPr>
          <p:cNvSpPr/>
          <p:nvPr/>
        </p:nvSpPr>
        <p:spPr>
          <a:xfrm>
            <a:off x="1633426" y="3079847"/>
            <a:ext cx="646216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1F2563"/>
              </a:buClr>
              <a:tabLst>
                <a:tab pos="263525" algn="l"/>
              </a:tabLst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개발</a:t>
            </a: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 트렌드</a:t>
            </a:r>
            <a:endParaRPr lang="en-US" altLang="ko-KR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1F2563"/>
              </a:buClr>
              <a:tabLst>
                <a:tab pos="263525" algn="l"/>
              </a:tabLst>
            </a:pPr>
            <a:r>
              <a:rPr lang="en-US" altLang="ko-KR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Platform Engineering</a:t>
            </a: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체계 도입 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12969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34" descr="F:\SecretZone\admin\Jin young\프로젝트\PNG모으기\빠져나오기0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rot="10800000">
            <a:off x="7067608" y="1768860"/>
            <a:ext cx="989327" cy="4986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S/W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개발의 속도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품질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민첩성을 향상하기 위한 </a:t>
            </a:r>
            <a:r>
              <a:rPr lang="en-US" altLang="ko-KR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DevXOps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시간이 지나면서 그 중요성이 더해지고 있고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보다 더 시스템 자율적인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S/W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개발과 운영을 위해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Platform Engineering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발전 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95095" y="677728"/>
            <a:ext cx="35539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I. 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항우연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체계 제안 개요 </a:t>
            </a:r>
          </a:p>
        </p:txBody>
      </p:sp>
      <p:sp>
        <p:nvSpPr>
          <p:cNvPr id="12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1.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소프트웨어 개발〮운영 </a:t>
            </a:r>
            <a:r>
              <a:rPr lang="ko-KR" altLang="en-US" sz="2000" dirty="0" err="1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트렌드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Google Shape;901;p97">
            <a:extLst>
              <a:ext uri="{FF2B5EF4-FFF2-40B4-BE49-F238E27FC236}">
                <a16:creationId xmlns:a16="http://schemas.microsoft.com/office/drawing/2014/main" id="{CBF89A2F-8AD4-964A-B97D-F59E9A4C8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4249" y="1948977"/>
            <a:ext cx="3128940" cy="423710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sym typeface="Arial" panose="020B0604020202020204" pitchFamily="34" charset="0"/>
              </a:defRPr>
            </a:lvl9pPr>
          </a:lstStyle>
          <a:p>
            <a:pPr algn="ctr" latinLnBrk="0"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endParaRPr lang="ko-KR" altLang="ko-KR" sz="2000" b="1" kern="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52619" y="5074682"/>
            <a:ext cx="3128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개발자가 최고의 성과를 낼 수 있도록</a:t>
            </a:r>
            <a:endParaRPr lang="en-US" altLang="ko-KR" sz="1200" spc="-6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</a:endParaRPr>
          </a:p>
          <a:p>
            <a:pPr algn="ctr"/>
            <a:r>
              <a:rPr lang="ko-KR" altLang="en-US" sz="12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필요한 소프트웨어를 제공하고 </a:t>
            </a:r>
            <a:endParaRPr lang="en-US" altLang="ko-KR" sz="1200" spc="-6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</a:endParaRPr>
          </a:p>
          <a:p>
            <a:pPr algn="ctr"/>
            <a:r>
              <a:rPr lang="ko-KR" altLang="en-US" sz="12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수명 주기를 관리하기 위한 </a:t>
            </a:r>
            <a:endParaRPr lang="en-US" altLang="ko-KR" sz="1200" spc="-6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</a:endParaRPr>
          </a:p>
          <a:p>
            <a:pPr algn="ctr"/>
            <a:r>
              <a:rPr lang="en-US" altLang="ko-KR" sz="12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Platform Engineering</a:t>
            </a:r>
            <a:r>
              <a:rPr lang="ko-KR" altLang="en-US" sz="12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 체계 구축 및 운영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303788" y="2278567"/>
            <a:ext cx="242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업무 효율성</a:t>
            </a:r>
            <a:r>
              <a:rPr lang="en-US" altLang="ko-KR" sz="14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•</a:t>
            </a:r>
            <a:r>
              <a:rPr lang="ko-KR" altLang="en-US" sz="14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 생산성</a:t>
            </a:r>
            <a:r>
              <a:rPr lang="en-US" altLang="ko-KR" sz="14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•</a:t>
            </a:r>
            <a:r>
              <a:rPr lang="ko-KR" altLang="en-US" sz="1400" spc="-6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 지속가능성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336044" y="3652030"/>
            <a:ext cx="23653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ko-KR" sz="2400" b="1" kern="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맑은 고딕" panose="020B0503020000020004" pitchFamily="50" charset="-127"/>
              </a:rPr>
              <a:t>Platform</a:t>
            </a:r>
          </a:p>
          <a:p>
            <a:pPr algn="ctr" latinLnBrk="0"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ko-KR" sz="2400" b="1" kern="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맑은 고딕" panose="020B0503020000020004" pitchFamily="50" charset="-127"/>
              </a:rPr>
              <a:t>Engineering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8065024" y="4894826"/>
            <a:ext cx="2907390" cy="10317"/>
          </a:xfrm>
          <a:prstGeom prst="line">
            <a:avLst/>
          </a:prstGeom>
          <a:ln>
            <a:prstDash val="dash"/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8056935" y="3060747"/>
            <a:ext cx="2907390" cy="21630"/>
          </a:xfrm>
          <a:prstGeom prst="line">
            <a:avLst/>
          </a:prstGeom>
          <a:ln>
            <a:prstDash val="dash"/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42DB34BA-026C-3846-80B4-8634FF586A10}"/>
              </a:ext>
            </a:extLst>
          </p:cNvPr>
          <p:cNvSpPr/>
          <p:nvPr/>
        </p:nvSpPr>
        <p:spPr>
          <a:xfrm>
            <a:off x="2325199" y="2654449"/>
            <a:ext cx="1802899" cy="691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0">
              <a:buClr>
                <a:srgbClr val="000000"/>
              </a:buClr>
              <a:defRPr/>
            </a:pPr>
            <a:r>
              <a:rPr kumimoji="1" lang="en-US" altLang="ko-KR" sz="1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Arial"/>
              </a:rPr>
              <a:t>Application</a:t>
            </a:r>
            <a:endParaRPr kumimoji="1" lang="ko-KR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07108F20-CD8E-494F-8F1B-2C1CA29558DB}"/>
              </a:ext>
            </a:extLst>
          </p:cNvPr>
          <p:cNvSpPr/>
          <p:nvPr/>
        </p:nvSpPr>
        <p:spPr>
          <a:xfrm>
            <a:off x="2322570" y="3391089"/>
            <a:ext cx="1808156" cy="6695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0">
              <a:buClr>
                <a:srgbClr val="000000"/>
              </a:buClr>
              <a:defRPr/>
            </a:pPr>
            <a:r>
              <a:rPr kumimoji="1" lang="en-US" altLang="ko-KR" sz="1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Arial"/>
              </a:rPr>
              <a:t>Platform</a:t>
            </a: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F49EB4EB-4ED8-EF49-A3BF-12B79ABB0002}"/>
              </a:ext>
            </a:extLst>
          </p:cNvPr>
          <p:cNvSpPr/>
          <p:nvPr/>
        </p:nvSpPr>
        <p:spPr>
          <a:xfrm>
            <a:off x="2333316" y="4101384"/>
            <a:ext cx="1786664" cy="6935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Infra</a:t>
            </a:r>
            <a:endParaRPr kumimoji="1" lang="ko-KR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1F8174FF-DB70-4046-AEF7-24052B091A0C}"/>
              </a:ext>
            </a:extLst>
          </p:cNvPr>
          <p:cNvSpPr/>
          <p:nvPr/>
        </p:nvSpPr>
        <p:spPr>
          <a:xfrm>
            <a:off x="4183385" y="2643313"/>
            <a:ext cx="1148592" cy="2140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Polyglot</a:t>
            </a:r>
            <a:endParaRPr kumimoji="1" lang="ko-KR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1F8174FF-DB70-4046-AEF7-24052B091A0C}"/>
              </a:ext>
            </a:extLst>
          </p:cNvPr>
          <p:cNvSpPr/>
          <p:nvPr/>
        </p:nvSpPr>
        <p:spPr>
          <a:xfrm>
            <a:off x="5403448" y="2651938"/>
            <a:ext cx="1174315" cy="2131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17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Arial"/>
              </a:rPr>
              <a:t>On-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17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Arial"/>
              </a:rPr>
              <a:t>Demand</a:t>
            </a: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1F8174FF-DB70-4046-AEF7-24052B091A0C}"/>
              </a:ext>
            </a:extLst>
          </p:cNvPr>
          <p:cNvSpPr/>
          <p:nvPr/>
        </p:nvSpPr>
        <p:spPr>
          <a:xfrm>
            <a:off x="1113312" y="2652453"/>
            <a:ext cx="1149117" cy="2140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1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Arial"/>
              </a:rPr>
              <a:t>MSA</a:t>
            </a:r>
            <a:endParaRPr kumimoji="1" lang="ko-KR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F49EB4EB-4ED8-EF49-A3BF-12B79ABB0002}"/>
              </a:ext>
            </a:extLst>
          </p:cNvPr>
          <p:cNvSpPr/>
          <p:nvPr/>
        </p:nvSpPr>
        <p:spPr>
          <a:xfrm>
            <a:off x="1113366" y="4832136"/>
            <a:ext cx="5464397" cy="6580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1700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Arial"/>
              </a:rPr>
              <a:t>Agile</a:t>
            </a:r>
            <a:endParaRPr kumimoji="1" lang="ko-KR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F49EB4EB-4ED8-EF49-A3BF-12B79ABB0002}"/>
              </a:ext>
            </a:extLst>
          </p:cNvPr>
          <p:cNvSpPr/>
          <p:nvPr/>
        </p:nvSpPr>
        <p:spPr>
          <a:xfrm>
            <a:off x="1113312" y="5538495"/>
            <a:ext cx="2733019" cy="6538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MVP</a:t>
            </a:r>
            <a:endParaRPr kumimoji="1" lang="ko-KR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  <a:sym typeface="Arial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F49EB4EB-4ED8-EF49-A3BF-12B79ABB0002}"/>
              </a:ext>
            </a:extLst>
          </p:cNvPr>
          <p:cNvSpPr/>
          <p:nvPr/>
        </p:nvSpPr>
        <p:spPr>
          <a:xfrm>
            <a:off x="3892561" y="5534386"/>
            <a:ext cx="2685202" cy="6538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buClr>
                <a:srgbClr val="000000"/>
              </a:buClr>
              <a:defRPr/>
            </a:pPr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CI/CD</a:t>
            </a:r>
            <a:endParaRPr kumimoji="1" lang="ko-KR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107181" y="2540888"/>
            <a:ext cx="6000247" cy="2894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9" name="오각형[P] 51">
            <a:extLst>
              <a:ext uri="{FF2B5EF4-FFF2-40B4-BE49-F238E27FC236}">
                <a16:creationId xmlns:a16="http://schemas.microsoft.com/office/drawing/2014/main" id="{A4DA37AC-0A81-1F4A-8E95-5F8C65536D42}"/>
              </a:ext>
            </a:extLst>
          </p:cNvPr>
          <p:cNvSpPr/>
          <p:nvPr/>
        </p:nvSpPr>
        <p:spPr>
          <a:xfrm>
            <a:off x="1113312" y="1894859"/>
            <a:ext cx="5761532" cy="553822"/>
          </a:xfrm>
          <a:prstGeom prst="homePlate">
            <a:avLst/>
          </a:prstGeom>
          <a:solidFill>
            <a:srgbClr val="31497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  <a:sym typeface="Arial"/>
              </a:rPr>
              <a:t>DevOps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894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한국항공우주연구원</a:t>
            </a:r>
            <a:r>
              <a:rPr lang="en-US" altLang="ko-KR" sz="11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1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 항우연</a:t>
            </a:r>
            <a:r>
              <a:rPr lang="en-US" altLang="ko-KR" sz="11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프로젝트의 보안적 특성 반영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다수의 기관 참여로 발생하는 </a:t>
            </a:r>
            <a:r>
              <a:rPr lang="ko-KR" altLang="en-US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비일관성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애로 사항 등을 최소화하고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Public-Cloud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활용한 개발과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On-premise/Private Cloud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상의 운영을 안정적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효율적으로 추진하는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“Platform Engineering”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 필요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2. Platform Engineering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체계 도입 배경 및 필요성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87889" y="2335977"/>
            <a:ext cx="10816222" cy="3390745"/>
            <a:chOff x="769000" y="2335978"/>
            <a:chExt cx="10653954" cy="3339876"/>
          </a:xfrm>
        </p:grpSpPr>
        <p:grpSp>
          <p:nvGrpSpPr>
            <p:cNvPr id="6" name="그룹 5"/>
            <p:cNvGrpSpPr/>
            <p:nvPr/>
          </p:nvGrpSpPr>
          <p:grpSpPr>
            <a:xfrm>
              <a:off x="769000" y="2335978"/>
              <a:ext cx="2448000" cy="3339876"/>
              <a:chOff x="769000" y="2335978"/>
              <a:chExt cx="2448000" cy="3339876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9000" y="2335978"/>
                <a:ext cx="2448000" cy="3339876"/>
                <a:chOff x="769000" y="2335978"/>
                <a:chExt cx="2448000" cy="3339876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3E03E2EB-5661-4A81-9691-2E31698A3893}"/>
                    </a:ext>
                  </a:extLst>
                </p:cNvPr>
                <p:cNvSpPr/>
                <p:nvPr/>
              </p:nvSpPr>
              <p:spPr>
                <a:xfrm>
                  <a:off x="769000" y="4063115"/>
                  <a:ext cx="2448000" cy="161273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3E03E2EB-5661-4A81-9691-2E31698A3893}"/>
                    </a:ext>
                  </a:extLst>
                </p:cNvPr>
                <p:cNvSpPr/>
                <p:nvPr/>
              </p:nvSpPr>
              <p:spPr>
                <a:xfrm>
                  <a:off x="769000" y="2335978"/>
                  <a:ext cx="2448000" cy="333987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텍스트 개체 틀 7">
                <a:extLst>
                  <a:ext uri="{FF2B5EF4-FFF2-40B4-BE49-F238E27FC236}">
                    <a16:creationId xmlns:a16="http://schemas.microsoft.com/office/drawing/2014/main" id="{B687A0CD-F4F9-487B-A9CB-A5A9232C2D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3882" y="3431480"/>
                <a:ext cx="2358237" cy="4286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rgbClr val="6667A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항우연 프로젝트의 보안적 특성을 </a:t>
                </a:r>
                <a:br>
                  <a:rPr lang="en-US" altLang="ko-KR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</a:br>
                <a:r>
                  <a:rPr lang="ko-KR" altLang="en-US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반영한</a:t>
                </a:r>
                <a:r>
                  <a:rPr lang="en-US" altLang="ko-KR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안전한 개발</a:t>
                </a:r>
                <a:r>
                  <a:rPr lang="en-US" altLang="ko-KR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</a:t>
                </a:r>
                <a:r>
                  <a:rPr lang="ko-KR" altLang="en-US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운영체계</a:t>
                </a:r>
                <a:endParaRPr lang="en-US" altLang="ko-KR" sz="13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E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텍스트 개체 틀 5">
                <a:extLst>
                  <a:ext uri="{FF2B5EF4-FFF2-40B4-BE49-F238E27FC236}">
                    <a16:creationId xmlns:a16="http://schemas.microsoft.com/office/drawing/2014/main" id="{92804811-9E8C-4F85-801D-D3977C3BC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2129" y="4210390"/>
                <a:ext cx="2301742" cy="1032629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rgbClr val="6667A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밸류체인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 전반에 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통일된 보안 정책을 반영한 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개발 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Process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 마련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다수 참여기관의 시</a:t>
                </a:r>
                <a:r>
                  <a:rPr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·</a:t>
                </a:r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공간적 </a:t>
                </a:r>
                <a:br>
                  <a:rPr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차이로부터 발생할 수 있는 </a:t>
                </a:r>
                <a:br>
                  <a:rPr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보안적 요소 대응</a:t>
                </a:r>
              </a:p>
            </p:txBody>
          </p:sp>
          <p:pic>
            <p:nvPicPr>
              <p:cNvPr id="1026" name="Picture 2" descr="보안 - 무료 컴퓨터개 아이콘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6067" y="2634604"/>
                <a:ext cx="593866" cy="593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3504318" y="2335978"/>
              <a:ext cx="2448000" cy="3339876"/>
              <a:chOff x="3442346" y="2335978"/>
              <a:chExt cx="2448000" cy="333987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3442346" y="2335978"/>
                <a:ext cx="2448000" cy="3339876"/>
                <a:chOff x="769000" y="2335978"/>
                <a:chExt cx="2448000" cy="3339876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E03E2EB-5661-4A81-9691-2E31698A3893}"/>
                    </a:ext>
                  </a:extLst>
                </p:cNvPr>
                <p:cNvSpPr/>
                <p:nvPr/>
              </p:nvSpPr>
              <p:spPr>
                <a:xfrm>
                  <a:off x="769000" y="4063115"/>
                  <a:ext cx="2448000" cy="161273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3E03E2EB-5661-4A81-9691-2E31698A3893}"/>
                    </a:ext>
                  </a:extLst>
                </p:cNvPr>
                <p:cNvSpPr/>
                <p:nvPr/>
              </p:nvSpPr>
              <p:spPr>
                <a:xfrm>
                  <a:off x="769000" y="2335978"/>
                  <a:ext cx="2448000" cy="333987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텍스트 개체 틀 7">
                <a:extLst>
                  <a:ext uri="{FF2B5EF4-FFF2-40B4-BE49-F238E27FC236}">
                    <a16:creationId xmlns:a16="http://schemas.microsoft.com/office/drawing/2014/main" id="{B687A0CD-F4F9-487B-A9CB-A5A9232C2D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5475" y="3431480"/>
                <a:ext cx="2301742" cy="4286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rgbClr val="6667A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프로젝트의 체계적 관리를 위한</a:t>
                </a:r>
                <a:br>
                  <a:rPr lang="en-US" altLang="ko-KR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</a:br>
                <a:r>
                  <a:rPr lang="ko-KR" altLang="en-US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원칙과 정책이 필요</a:t>
                </a:r>
                <a:endParaRPr lang="en-US" altLang="ko-KR" sz="13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E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텍스트 개체 틀 5">
                <a:extLst>
                  <a:ext uri="{FF2B5EF4-FFF2-40B4-BE49-F238E27FC236}">
                    <a16:creationId xmlns:a16="http://schemas.microsoft.com/office/drawing/2014/main" id="{92804811-9E8C-4F85-801D-D3977C3BC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5475" y="4210390"/>
                <a:ext cx="2301742" cy="1032629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rgbClr val="6667A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Public-Cloud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개발과 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</a:b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On-premise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적용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·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운영의 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효율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효과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적 추진을 위한 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정책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원칙 수립 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통일된 </a:t>
                </a:r>
                <a:r>
                  <a:rPr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Governance</a:t>
                </a:r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 제공으로 </a:t>
                </a:r>
                <a:br>
                  <a:rPr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안전 및 규정 준수를 향상</a:t>
                </a: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0781" y="2615972"/>
                <a:ext cx="631131" cy="631131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6239636" y="2335978"/>
              <a:ext cx="2448000" cy="3339876"/>
              <a:chOff x="6222011" y="2335978"/>
              <a:chExt cx="2448000" cy="3339876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6222011" y="2335978"/>
                <a:ext cx="2448000" cy="3339876"/>
                <a:chOff x="769000" y="2335978"/>
                <a:chExt cx="2448000" cy="3339876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E03E2EB-5661-4A81-9691-2E31698A3893}"/>
                    </a:ext>
                  </a:extLst>
                </p:cNvPr>
                <p:cNvSpPr/>
                <p:nvPr/>
              </p:nvSpPr>
              <p:spPr>
                <a:xfrm>
                  <a:off x="769000" y="4063115"/>
                  <a:ext cx="2448000" cy="161273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3E03E2EB-5661-4A81-9691-2E31698A3893}"/>
                    </a:ext>
                  </a:extLst>
                </p:cNvPr>
                <p:cNvSpPr/>
                <p:nvPr/>
              </p:nvSpPr>
              <p:spPr>
                <a:xfrm>
                  <a:off x="769000" y="2335978"/>
                  <a:ext cx="2448000" cy="333987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텍스트 개체 틀 7">
                <a:extLst>
                  <a:ext uri="{FF2B5EF4-FFF2-40B4-BE49-F238E27FC236}">
                    <a16:creationId xmlns:a16="http://schemas.microsoft.com/office/drawing/2014/main" id="{B687A0CD-F4F9-487B-A9CB-A5A9232C2D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5140" y="3431480"/>
                <a:ext cx="2301742" cy="4286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rgbClr val="6667A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표준화된 엔지니어링 체계 지원을</a:t>
                </a:r>
                <a:br>
                  <a:rPr lang="en-US" altLang="ko-KR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</a:br>
                <a:r>
                  <a:rPr lang="ko-KR" altLang="en-US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위한 자동화 도구 구성</a:t>
                </a:r>
                <a:endParaRPr lang="en-US" altLang="ko-KR" sz="13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E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텍스트 개체 틀 5">
                <a:extLst>
                  <a:ext uri="{FF2B5EF4-FFF2-40B4-BE49-F238E27FC236}">
                    <a16:creationId xmlns:a16="http://schemas.microsoft.com/office/drawing/2014/main" id="{92804811-9E8C-4F85-801D-D3977C3BC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5140" y="4210390"/>
                <a:ext cx="2301742" cy="1032629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rgbClr val="6667A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워크로드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개발 작업 자동화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, 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성능 모니터링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등 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표준화된 리소스 제공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·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지원을 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통한 효율적 개발 추진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참여업체에 안정적이고</a:t>
                </a:r>
                <a:br>
                  <a:rPr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</a:br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고품질의 개발 환경 제공</a:t>
                </a: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5766" y="2581292"/>
                <a:ext cx="700490" cy="70049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8974954" y="2335978"/>
              <a:ext cx="2448000" cy="3339876"/>
              <a:chOff x="8974954" y="2335978"/>
              <a:chExt cx="2448000" cy="3339876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8974954" y="2335978"/>
                <a:ext cx="2448000" cy="3339876"/>
                <a:chOff x="769000" y="2335978"/>
                <a:chExt cx="2448000" cy="3339876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E03E2EB-5661-4A81-9691-2E31698A3893}"/>
                    </a:ext>
                  </a:extLst>
                </p:cNvPr>
                <p:cNvSpPr/>
                <p:nvPr/>
              </p:nvSpPr>
              <p:spPr>
                <a:xfrm>
                  <a:off x="769000" y="4063115"/>
                  <a:ext cx="2448000" cy="161273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3E03E2EB-5661-4A81-9691-2E31698A3893}"/>
                    </a:ext>
                  </a:extLst>
                </p:cNvPr>
                <p:cNvSpPr/>
                <p:nvPr/>
              </p:nvSpPr>
              <p:spPr>
                <a:xfrm>
                  <a:off x="769000" y="2335978"/>
                  <a:ext cx="2448000" cy="333987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텍스트 개체 틀 7">
                <a:extLst>
                  <a:ext uri="{FF2B5EF4-FFF2-40B4-BE49-F238E27FC236}">
                    <a16:creationId xmlns:a16="http://schemas.microsoft.com/office/drawing/2014/main" id="{B687A0CD-F4F9-487B-A9CB-A5A9232C2D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083" y="3431480"/>
                <a:ext cx="2301742" cy="4286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rgbClr val="6667A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3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E5A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매뉴얼 기반의 교육체계</a:t>
                </a:r>
                <a:endParaRPr lang="en-US" altLang="ko-KR" sz="13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E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텍스트 개체 틀 5">
                <a:extLst>
                  <a:ext uri="{FF2B5EF4-FFF2-40B4-BE49-F238E27FC236}">
                    <a16:creationId xmlns:a16="http://schemas.microsoft.com/office/drawing/2014/main" id="{92804811-9E8C-4F85-801D-D3977C3BC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083" y="4210390"/>
                <a:ext cx="2301742" cy="1032629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rgbClr val="6667A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플랫폼을 통한 일관된 개발문화 확산으로 보안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개발 효율성 등의 확보는 물론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 프로젝트 리드타임 단축 및 가시성 확보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참여자 러닝커브 최소화 및 작업 효율성 및 </a:t>
                </a:r>
                <a:r>
                  <a:rPr lang="ko-KR" altLang="en-US" sz="130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효과성</a:t>
                </a:r>
                <a:r>
                  <a:rPr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ea typeface="+mn-ea"/>
                  </a:rPr>
                  <a:t> 극대화</a:t>
                </a: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3607" y="2616190"/>
                <a:ext cx="630694" cy="630694"/>
              </a:xfrm>
              <a:prstGeom prst="rect">
                <a:avLst/>
              </a:prstGeom>
            </p:spPr>
          </p:pic>
        </p:grpSp>
      </p:grpSp>
      <p:sp>
        <p:nvSpPr>
          <p:cNvPr id="26" name="직사각형 25"/>
          <p:cNvSpPr/>
          <p:nvPr/>
        </p:nvSpPr>
        <p:spPr>
          <a:xfrm>
            <a:off x="8195095" y="677728"/>
            <a:ext cx="35539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I. 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항우연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체계 제안 개요 </a:t>
            </a:r>
          </a:p>
        </p:txBody>
      </p:sp>
    </p:spTree>
    <p:extLst>
      <p:ext uri="{BB962C8B-B14F-4D97-AF65-F5344CB8AC3E}">
        <p14:creationId xmlns:p14="http://schemas.microsoft.com/office/powerpoint/2010/main" val="189406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6EF91E-7C5E-42AB-945F-8576804A8148}"/>
              </a:ext>
            </a:extLst>
          </p:cNvPr>
          <p:cNvSpPr/>
          <p:nvPr/>
        </p:nvSpPr>
        <p:spPr>
          <a:xfrm>
            <a:off x="1108850" y="2400125"/>
            <a:ext cx="8443722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Platform Engineering</a:t>
            </a:r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체계 구축</a:t>
            </a:r>
            <a:r>
              <a:rPr lang="en-US" altLang="ko-KR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691BB8-99E5-41BC-B111-A83FA01DE304}"/>
              </a:ext>
            </a:extLst>
          </p:cNvPr>
          <p:cNvSpPr/>
          <p:nvPr/>
        </p:nvSpPr>
        <p:spPr>
          <a:xfrm>
            <a:off x="1633427" y="3079847"/>
            <a:ext cx="4265590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1F2563"/>
              </a:buClr>
              <a:tabLst>
                <a:tab pos="263525" algn="l"/>
              </a:tabLst>
            </a:pP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1F2563"/>
              </a:buClr>
              <a:tabLst>
                <a:tab pos="263525" algn="l"/>
              </a:tabLst>
            </a:pP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Governance</a:t>
            </a:r>
          </a:p>
          <a:p>
            <a:pPr>
              <a:lnSpc>
                <a:spcPct val="150000"/>
              </a:lnSpc>
              <a:buClr>
                <a:srgbClr val="1F2563"/>
              </a:buClr>
              <a:tabLst>
                <a:tab pos="263525" algn="l"/>
              </a:tabLst>
            </a:pP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Process</a:t>
            </a:r>
          </a:p>
          <a:p>
            <a:pPr>
              <a:lnSpc>
                <a:spcPct val="150000"/>
              </a:lnSpc>
              <a:buClr>
                <a:srgbClr val="1F2563"/>
              </a:buClr>
              <a:tabLst>
                <a:tab pos="263525" algn="l"/>
              </a:tabLst>
            </a:pPr>
            <a:r>
              <a:rPr lang="en-US" altLang="ko-KR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기술이전</a:t>
            </a:r>
          </a:p>
        </p:txBody>
      </p:sp>
    </p:spTree>
    <p:extLst>
      <p:ext uri="{BB962C8B-B14F-4D97-AF65-F5344CB8AC3E}">
        <p14:creationId xmlns:p14="http://schemas.microsoft.com/office/powerpoint/2010/main" val="171390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35;p23">
            <a:extLst>
              <a:ext uri="{FF2B5EF4-FFF2-40B4-BE49-F238E27FC236}">
                <a16:creationId xmlns:a16="http://schemas.microsoft.com/office/drawing/2014/main" id="{28DDB4A5-AD45-114A-91AD-924AD21498A1}"/>
              </a:ext>
            </a:extLst>
          </p:cNvPr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1.1 Platform Engineering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Framework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995138" y="677728"/>
            <a:ext cx="37539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1. 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개요</a:t>
            </a:r>
            <a:endParaRPr lang="en-US" altLang="ko-KR" sz="11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23402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복잡해진 소프트웨어 개발을 신속하게 구축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배포 및 </a:t>
            </a:r>
            <a:r>
              <a:rPr lang="ko-KR" altLang="en-US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모니터링하는데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필요한 리소스를 제공하는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“Platform Engineering” 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다수 업체에 의한 다양한 프로젝트 수행을 원활히 진행하면서도 보안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기밀성을 유지할 수 있는 개발자 환경 구축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384778" y="1852637"/>
            <a:ext cx="7466815" cy="4064012"/>
            <a:chOff x="443393" y="1704830"/>
            <a:chExt cx="7466815" cy="4064012"/>
          </a:xfrm>
        </p:grpSpPr>
        <p:sp>
          <p:nvSpPr>
            <p:cNvPr id="24" name="직사각형 23"/>
            <p:cNvSpPr/>
            <p:nvPr/>
          </p:nvSpPr>
          <p:spPr>
            <a:xfrm>
              <a:off x="466176" y="3924899"/>
              <a:ext cx="5462016" cy="95070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66176" y="2159286"/>
              <a:ext cx="5462016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Governance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72272" y="2595349"/>
              <a:ext cx="2700528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Principle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45952" y="2595349"/>
              <a:ext cx="2682240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Criteria/Rule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38384" y="3961465"/>
              <a:ext cx="1238369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Build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348703" y="3956659"/>
              <a:ext cx="1238369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Build &amp; Test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642974" y="3961465"/>
              <a:ext cx="1238369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Release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38384" y="4436815"/>
              <a:ext cx="3847136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Operating / Monitoring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6176" y="4927837"/>
              <a:ext cx="5462016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Tool Chain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983056" y="2159286"/>
              <a:ext cx="938784" cy="36088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600" b="1" dirty="0">
                  <a:solidFill>
                    <a:schemeClr val="tx1"/>
                  </a:solidFill>
                </a:rPr>
                <a:t>Manual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970608" y="2154062"/>
              <a:ext cx="939600" cy="36147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600" b="1" dirty="0">
                  <a:solidFill>
                    <a:schemeClr val="tx1"/>
                  </a:solidFill>
                </a:rPr>
                <a:t>Training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6176" y="3034135"/>
              <a:ext cx="5462016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R&amp;R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62000" y="5371846"/>
              <a:ext cx="5466192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Security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42803" y="4231704"/>
              <a:ext cx="940642" cy="290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Process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62000" y="1704830"/>
              <a:ext cx="7448208" cy="40222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Platform Engineering Framework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43393" y="3474517"/>
              <a:ext cx="1764000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DevOps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145586" y="3473974"/>
              <a:ext cx="1764000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DataOps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94489" y="3473830"/>
              <a:ext cx="1764000" cy="39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MLOps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2313095" y="2230213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1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672197" y="3549414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5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2546489" y="3545816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6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320950" y="3545816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7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1126835" y="2667847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2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3699936" y="2671656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3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675832" y="3111080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4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720842" y="4277469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8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2423832" y="4997723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9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2454184" y="5444344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61744" y="5431844"/>
              <a:ext cx="436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10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6365263" y="3580783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272823" y="3568283"/>
              <a:ext cx="436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11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7324400" y="3580783"/>
              <a:ext cx="252000" cy="2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231960" y="3568283"/>
              <a:ext cx="436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2857A7"/>
                  </a:solidFill>
                </a:rPr>
                <a:t>12</a:t>
              </a:r>
              <a:endParaRPr lang="ko-KR" altLang="en-US" sz="1200" b="1" dirty="0">
                <a:solidFill>
                  <a:srgbClr val="2857A7"/>
                </a:solidFill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11836"/>
              </p:ext>
            </p:extLst>
          </p:nvPr>
        </p:nvGraphicFramePr>
        <p:xfrm>
          <a:off x="8056263" y="1852637"/>
          <a:ext cx="3673736" cy="4063260"/>
        </p:xfrm>
        <a:graphic>
          <a:graphicData uri="http://schemas.openxmlformats.org/drawingml/2006/table">
            <a:tbl>
              <a:tblPr/>
              <a:tblGrid>
                <a:gridCol w="226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7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Governance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항우연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개발 프로젝트의 전략과 목표달성을 위한 지배 체계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정책 및 원칙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Process, R&amp;R)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Principle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플랫폼 엔지니어 체계 원칙 수립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Criteria/Rule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플랫폼 엔지니어링 체계 기준을 위한 원리와 룰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R&amp;R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 주체의 역할 및 책임 명확화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DevOps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협업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통합을 위한 개발 환경 구축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MLOps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 모델을 안정적이고 효율적으로 배포 및 관리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DataOps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분석과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운영의 긴밀한 협업 구조 구축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Process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빌드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릴리즈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운영 모니터링 절차를    자율적으로 조정하고 유연하게 배치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Tool Chain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지속적인 통합과 배포 지원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Security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다양한 참여업체 간 협업활동을 통해 발생하는 보안 위협 요소 최소화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Manual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협업을 위한 문서 제공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634" marR="8634" marT="863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Training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리드타임 감소를 위한 교육훈련 제공 </a:t>
                      </a:r>
                    </a:p>
                  </a:txBody>
                  <a:tcPr marL="129504" marR="8634" marT="863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43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2;p20"/>
          <p:cNvCxnSpPr/>
          <p:nvPr/>
        </p:nvCxnSpPr>
        <p:spPr>
          <a:xfrm>
            <a:off x="462000" y="980623"/>
            <a:ext cx="11268000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35;p23"/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1.2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항우연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Platform Engineering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의 환경 특성</a:t>
            </a:r>
          </a:p>
        </p:txBody>
      </p:sp>
      <p:sp>
        <p:nvSpPr>
          <p:cNvPr id="7" name="텍스트 개체 틀 60">
            <a:extLst>
              <a:ext uri="{FF2B5EF4-FFF2-40B4-BE49-F238E27FC236}">
                <a16:creationId xmlns:a16="http://schemas.microsoft.com/office/drawing/2014/main" id="{82BD7CDD-2C71-429C-84F6-FA082DE51D1A}"/>
              </a:ext>
            </a:extLst>
          </p:cNvPr>
          <p:cNvSpPr txBox="1">
            <a:spLocks/>
          </p:cNvSpPr>
          <p:nvPr/>
        </p:nvSpPr>
        <p:spPr>
          <a:xfrm>
            <a:off x="462000" y="1023402"/>
            <a:ext cx="11268000" cy="56720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장소에 구애 받지 않고 다수의 참여조직이 협업하여 최고의 성과를 도출할 수 있는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“Platform Engineering”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환경을 구축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보안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기밀성을 유지하며 개발 환경에서 운영환경으로 안정적으로 전환 가능한 체계 확보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995138" y="677728"/>
            <a:ext cx="37539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1. 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개요</a:t>
            </a:r>
            <a:endParaRPr lang="en-US" altLang="ko-KR" sz="11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05140" y="1871357"/>
            <a:ext cx="10181720" cy="4469972"/>
            <a:chOff x="742062" y="1871357"/>
            <a:chExt cx="10181720" cy="4469972"/>
          </a:xfrm>
        </p:grpSpPr>
        <p:sp>
          <p:nvSpPr>
            <p:cNvPr id="128" name="Rectangle 41">
              <a:extLst>
                <a:ext uri="{FF2B5EF4-FFF2-40B4-BE49-F238E27FC236}">
                  <a16:creationId xmlns:a16="http://schemas.microsoft.com/office/drawing/2014/main" id="{C6F26442-F6AA-4AFD-BEBC-5E1753D068F6}"/>
                </a:ext>
              </a:extLst>
            </p:cNvPr>
            <p:cNvSpPr/>
            <p:nvPr/>
          </p:nvSpPr>
          <p:spPr>
            <a:xfrm>
              <a:off x="2344375" y="2290868"/>
              <a:ext cx="3902573" cy="349791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ECED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kern="0" dirty="0">
                <a:solidFill>
                  <a:srgbClr val="FFFF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47" name="모서리가 둥근 직사각형 246"/>
            <p:cNvSpPr/>
            <p:nvPr/>
          </p:nvSpPr>
          <p:spPr>
            <a:xfrm>
              <a:off x="2456275" y="2124951"/>
              <a:ext cx="3648434" cy="399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Public Cloud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617665" y="2576479"/>
              <a:ext cx="3353630" cy="3021156"/>
              <a:chOff x="2559590" y="2074356"/>
              <a:chExt cx="2747892" cy="3339964"/>
            </a:xfrm>
          </p:grpSpPr>
          <p:sp>
            <p:nvSpPr>
              <p:cNvPr id="113" name="Rectangle 41">
                <a:extLst>
                  <a:ext uri="{FF2B5EF4-FFF2-40B4-BE49-F238E27FC236}">
                    <a16:creationId xmlns:a16="http://schemas.microsoft.com/office/drawing/2014/main" id="{C6F26442-F6AA-4AFD-BEBC-5E1753D068F6}"/>
                  </a:ext>
                </a:extLst>
              </p:cNvPr>
              <p:cNvSpPr/>
              <p:nvPr/>
            </p:nvSpPr>
            <p:spPr>
              <a:xfrm>
                <a:off x="2559590" y="2367636"/>
                <a:ext cx="2747892" cy="127715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ECED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en-US" kern="0" dirty="0">
                  <a:solidFill>
                    <a:srgbClr val="FFFFF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 bwMode="auto">
              <a:xfrm>
                <a:off x="2559590" y="2074356"/>
                <a:ext cx="2747892" cy="2936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817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75097"/>
                  </a:buClr>
                  <a:buSzPct val="80000"/>
                  <a:buFontTx/>
                  <a:buNone/>
                  <a:tabLst>
                    <a:tab pos="355600" algn="l"/>
                  </a:tabLst>
                  <a:defRPr/>
                </a:pPr>
                <a:r>
                  <a:rPr lang="ko-KR" altLang="en-US" sz="120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개발 영역</a:t>
                </a:r>
                <a:endParaRPr kumimoji="0" lang="ko-KR" altLang="en-US" sz="1200" b="0" i="0" u="none" strike="noStrike" kern="0" cap="none" spc="-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5" name="정육면체 114"/>
              <p:cNvSpPr/>
              <p:nvPr/>
            </p:nvSpPr>
            <p:spPr>
              <a:xfrm>
                <a:off x="2682180" y="2457929"/>
                <a:ext cx="2511145" cy="244687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Development</a:t>
                </a:r>
                <a:endParaRPr lang="ko-KR" altLang="en-US" sz="1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6" name="정육면체 115"/>
              <p:cNvSpPr/>
              <p:nvPr/>
            </p:nvSpPr>
            <p:spPr>
              <a:xfrm>
                <a:off x="2682181" y="2745813"/>
                <a:ext cx="2511145" cy="244687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Build</a:t>
                </a:r>
                <a:endParaRPr lang="ko-KR" altLang="en-US" sz="1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7" name="정육면체 116"/>
              <p:cNvSpPr/>
              <p:nvPr/>
            </p:nvSpPr>
            <p:spPr>
              <a:xfrm>
                <a:off x="2682180" y="3320835"/>
                <a:ext cx="2511145" cy="244687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Release</a:t>
                </a:r>
                <a:endParaRPr lang="ko-KR" altLang="en-US" sz="1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8" name="정육면체 117"/>
              <p:cNvSpPr/>
              <p:nvPr/>
            </p:nvSpPr>
            <p:spPr>
              <a:xfrm>
                <a:off x="2682180" y="3032208"/>
                <a:ext cx="2511145" cy="244687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Test</a:t>
                </a:r>
                <a:endParaRPr lang="ko-KR" altLang="en-US" sz="1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C6F26442-F6AA-4AFD-BEBC-5E1753D068F6}"/>
                  </a:ext>
                </a:extLst>
              </p:cNvPr>
              <p:cNvSpPr/>
              <p:nvPr/>
            </p:nvSpPr>
            <p:spPr>
              <a:xfrm>
                <a:off x="2559590" y="4137170"/>
                <a:ext cx="2747892" cy="127715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ECED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en-US" kern="0" dirty="0">
                  <a:solidFill>
                    <a:srgbClr val="FFFFF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 bwMode="auto">
              <a:xfrm>
                <a:off x="2559590" y="3843890"/>
                <a:ext cx="2747892" cy="29361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817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75097"/>
                  </a:buClr>
                  <a:buSzPct val="80000"/>
                  <a:buFontTx/>
                  <a:buNone/>
                  <a:tabLst>
                    <a:tab pos="355600" algn="l"/>
                  </a:tabLst>
                  <a:defRPr/>
                </a:pPr>
                <a:r>
                  <a:rPr lang="ko-KR" altLang="en-US" sz="1200" kern="0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연구 영역</a:t>
                </a:r>
                <a:endParaRPr kumimoji="0" lang="ko-KR" altLang="en-US" sz="1200" b="0" i="0" u="none" strike="noStrike" kern="0" cap="none" spc="-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4" name="정육면체 123"/>
              <p:cNvSpPr/>
              <p:nvPr/>
            </p:nvSpPr>
            <p:spPr>
              <a:xfrm>
                <a:off x="2682180" y="4227463"/>
                <a:ext cx="2511145" cy="244687"/>
              </a:xfrm>
              <a:prstGeom prst="cub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Data Preparation</a:t>
                </a:r>
                <a:endParaRPr lang="ko-KR" altLang="en-US" sz="1000" b="1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5" name="정육면체 124"/>
              <p:cNvSpPr/>
              <p:nvPr/>
            </p:nvSpPr>
            <p:spPr>
              <a:xfrm>
                <a:off x="2682181" y="4515347"/>
                <a:ext cx="2511145" cy="244687"/>
              </a:xfrm>
              <a:prstGeom prst="cub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Exploratory Data Analysis</a:t>
                </a:r>
                <a:endParaRPr lang="ko-KR" altLang="en-US" sz="1000" b="1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6" name="정육면체 125"/>
              <p:cNvSpPr/>
              <p:nvPr/>
            </p:nvSpPr>
            <p:spPr>
              <a:xfrm>
                <a:off x="2682180" y="5090369"/>
                <a:ext cx="2511145" cy="244687"/>
              </a:xfrm>
              <a:prstGeom prst="cub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Model Training/Validation</a:t>
                </a:r>
                <a:endParaRPr lang="ko-KR" altLang="en-US" sz="1000" b="1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27" name="정육면체 126"/>
              <p:cNvSpPr/>
              <p:nvPr/>
            </p:nvSpPr>
            <p:spPr>
              <a:xfrm>
                <a:off x="2682180" y="4801742"/>
                <a:ext cx="2511145" cy="244687"/>
              </a:xfrm>
              <a:prstGeom prst="cub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Feature Engineering</a:t>
                </a:r>
                <a:endParaRPr lang="ko-KR" altLang="en-US" sz="1000" b="1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614" name="꺾인 연결선 613"/>
            <p:cNvCxnSpPr>
              <a:stCxn id="129" idx="3"/>
              <a:endCxn id="113" idx="1"/>
            </p:cNvCxnSpPr>
            <p:nvPr/>
          </p:nvCxnSpPr>
          <p:spPr>
            <a:xfrm>
              <a:off x="1834336" y="2985023"/>
              <a:ext cx="783329" cy="4343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꺾인 연결선 614"/>
            <p:cNvCxnSpPr>
              <a:stCxn id="224" idx="3"/>
              <a:endCxn id="113" idx="1"/>
            </p:cNvCxnSpPr>
            <p:nvPr/>
          </p:nvCxnSpPr>
          <p:spPr>
            <a:xfrm flipV="1">
              <a:off x="1834320" y="3419387"/>
              <a:ext cx="783345" cy="3353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7" name="Rectangle 41">
              <a:extLst>
                <a:ext uri="{FF2B5EF4-FFF2-40B4-BE49-F238E27FC236}">
                  <a16:creationId xmlns:a16="http://schemas.microsoft.com/office/drawing/2014/main" id="{C6F26442-F6AA-4AFD-BEBC-5E1753D068F6}"/>
                </a:ext>
              </a:extLst>
            </p:cNvPr>
            <p:cNvSpPr/>
            <p:nvPr/>
          </p:nvSpPr>
          <p:spPr>
            <a:xfrm>
              <a:off x="7021382" y="2290868"/>
              <a:ext cx="3902400" cy="3497913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ECED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en-US" kern="0" dirty="0">
                <a:solidFill>
                  <a:srgbClr val="FFFF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78" name="모서리가 둥근 직사각형 777"/>
            <p:cNvSpPr/>
            <p:nvPr/>
          </p:nvSpPr>
          <p:spPr>
            <a:xfrm>
              <a:off x="7125332" y="2124950"/>
              <a:ext cx="3699423" cy="39961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On-Premise or Private Cloud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410344" y="2576478"/>
              <a:ext cx="3206243" cy="3021157"/>
              <a:chOff x="6836550" y="3053121"/>
              <a:chExt cx="4127784" cy="2580800"/>
            </a:xfrm>
          </p:grpSpPr>
          <p:grpSp>
            <p:nvGrpSpPr>
              <p:cNvPr id="784" name="그룹 783"/>
              <p:cNvGrpSpPr/>
              <p:nvPr/>
            </p:nvGrpSpPr>
            <p:grpSpPr>
              <a:xfrm>
                <a:off x="6836550" y="3053121"/>
                <a:ext cx="4127784" cy="2580800"/>
                <a:chOff x="2559590" y="2074356"/>
                <a:chExt cx="2747892" cy="3339964"/>
              </a:xfrm>
            </p:grpSpPr>
            <p:sp>
              <p:nvSpPr>
                <p:cNvPr id="785" name="Rectangle 41">
                  <a:extLst>
                    <a:ext uri="{FF2B5EF4-FFF2-40B4-BE49-F238E27FC236}">
                      <a16:creationId xmlns:a16="http://schemas.microsoft.com/office/drawing/2014/main" id="{C6F26442-F6AA-4AFD-BEBC-5E1753D068F6}"/>
                    </a:ext>
                  </a:extLst>
                </p:cNvPr>
                <p:cNvSpPr/>
                <p:nvPr/>
              </p:nvSpPr>
              <p:spPr>
                <a:xfrm>
                  <a:off x="2559590" y="2367636"/>
                  <a:ext cx="2747892" cy="127715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ECED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 bwMode="auto">
                <a:xfrm>
                  <a:off x="2559590" y="2074356"/>
                  <a:ext cx="2747892" cy="293612"/>
                </a:xfrm>
                <a:prstGeom prst="rect">
                  <a:avLst/>
                </a:prstGeom>
                <a:solidFill>
                  <a:srgbClr val="0070C0"/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817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75097"/>
                    </a:buClr>
                    <a:buSzPct val="80000"/>
                    <a:buFontTx/>
                    <a:buNone/>
                    <a:tabLst>
                      <a:tab pos="355600" algn="l"/>
                    </a:tabLst>
                    <a:defRPr/>
                  </a:pPr>
                  <a:r>
                    <a:rPr lang="ko-KR" altLang="en-US" sz="1200" kern="0" spc="-5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개발 영역</a:t>
                  </a:r>
                  <a:endParaRPr kumimoji="0" lang="ko-KR" altLang="en-US" sz="1200" b="0" i="0" u="none" strike="noStrike" kern="0" cap="none" spc="-50" normalizeH="0" baseline="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87" name="정육면체 786"/>
                <p:cNvSpPr/>
                <p:nvPr/>
              </p:nvSpPr>
              <p:spPr>
                <a:xfrm>
                  <a:off x="2682180" y="2502985"/>
                  <a:ext cx="2511145" cy="433837"/>
                </a:xfrm>
                <a:prstGeom prst="cube">
                  <a:avLst/>
                </a:prstGeom>
                <a:solidFill>
                  <a:srgbClr val="00B0F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>
                      <a:solidFill>
                        <a:schemeClr val="bg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System Operation</a:t>
                  </a:r>
                  <a:endParaRPr lang="ko-KR" altLang="en-US" sz="10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88" name="정육면체 787"/>
                <p:cNvSpPr/>
                <p:nvPr/>
              </p:nvSpPr>
              <p:spPr>
                <a:xfrm>
                  <a:off x="2682180" y="3047047"/>
                  <a:ext cx="2511145" cy="433837"/>
                </a:xfrm>
                <a:prstGeom prst="cube">
                  <a:avLst/>
                </a:prstGeom>
                <a:solidFill>
                  <a:srgbClr val="00B0F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>
                      <a:solidFill>
                        <a:schemeClr val="bg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Monitoring</a:t>
                  </a:r>
                  <a:endParaRPr lang="ko-KR" altLang="en-US" sz="10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91" name="Rectangle 41">
                  <a:extLst>
                    <a:ext uri="{FF2B5EF4-FFF2-40B4-BE49-F238E27FC236}">
                      <a16:creationId xmlns:a16="http://schemas.microsoft.com/office/drawing/2014/main" id="{C6F26442-F6AA-4AFD-BEBC-5E1753D068F6}"/>
                    </a:ext>
                  </a:extLst>
                </p:cNvPr>
                <p:cNvSpPr/>
                <p:nvPr/>
              </p:nvSpPr>
              <p:spPr>
                <a:xfrm>
                  <a:off x="2559590" y="4137170"/>
                  <a:ext cx="2747892" cy="127715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ECEDF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 bwMode="auto">
                <a:xfrm>
                  <a:off x="2559590" y="3843890"/>
                  <a:ext cx="2747892" cy="293612"/>
                </a:xfrm>
                <a:prstGeom prst="rect">
                  <a:avLst/>
                </a:prstGeom>
                <a:solidFill>
                  <a:srgbClr val="002060"/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817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75097"/>
                    </a:buClr>
                    <a:buSzPct val="80000"/>
                    <a:buFontTx/>
                    <a:buNone/>
                    <a:tabLst>
                      <a:tab pos="355600" algn="l"/>
                    </a:tabLst>
                    <a:defRPr/>
                  </a:pPr>
                  <a:r>
                    <a:rPr lang="ko-KR" altLang="en-US" sz="1200" kern="0" spc="-5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연구 영역</a:t>
                  </a:r>
                  <a:endParaRPr kumimoji="0" lang="ko-KR" altLang="en-US" sz="1200" b="0" i="0" u="none" strike="noStrike" kern="0" cap="none" spc="-50" normalizeH="0" baseline="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797" name="정육면체 796"/>
              <p:cNvSpPr/>
              <p:nvPr/>
            </p:nvSpPr>
            <p:spPr>
              <a:xfrm>
                <a:off x="7020700" y="4740182"/>
                <a:ext cx="3772151" cy="335227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System Operation</a:t>
                </a:r>
                <a:endParaRPr lang="ko-KR" altLang="en-US" sz="1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98" name="정육면체 797"/>
              <p:cNvSpPr/>
              <p:nvPr/>
            </p:nvSpPr>
            <p:spPr>
              <a:xfrm>
                <a:off x="7020700" y="5160580"/>
                <a:ext cx="3772151" cy="335227"/>
              </a:xfrm>
              <a:prstGeom prst="cub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Monitoring</a:t>
                </a:r>
                <a:endParaRPr lang="ko-KR" altLang="en-US" sz="1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800" name="TextBox 799"/>
            <p:cNvSpPr txBox="1"/>
            <p:nvPr/>
          </p:nvSpPr>
          <p:spPr>
            <a:xfrm>
              <a:off x="5124198" y="1871357"/>
              <a:ext cx="300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5050"/>
                  </a:solidFill>
                </a:rPr>
                <a:t>CI/CD Automation</a:t>
              </a:r>
              <a:endParaRPr lang="ko-KR" altLang="en-US" sz="1400" b="1" dirty="0">
                <a:solidFill>
                  <a:srgbClr val="FF5050"/>
                </a:solidFill>
              </a:endParaRPr>
            </a:p>
          </p:txBody>
        </p:sp>
        <p:cxnSp>
          <p:nvCxnSpPr>
            <p:cNvPr id="801" name="꺾인 연결선 800"/>
            <p:cNvCxnSpPr>
              <a:stCxn id="261" idx="2"/>
              <a:endCxn id="404" idx="2"/>
            </p:cNvCxnSpPr>
            <p:nvPr/>
          </p:nvCxnSpPr>
          <p:spPr>
            <a:xfrm rot="5400000" flipH="1">
              <a:off x="6633455" y="3760278"/>
              <a:ext cx="1420" cy="4652606"/>
            </a:xfrm>
            <a:prstGeom prst="bentConnector3">
              <a:avLst>
                <a:gd name="adj1" fmla="val -19778310"/>
              </a:avLst>
            </a:prstGeom>
            <a:ln w="5080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2" name="TextBox 801"/>
            <p:cNvSpPr txBox="1"/>
            <p:nvPr/>
          </p:nvSpPr>
          <p:spPr>
            <a:xfrm>
              <a:off x="5130595" y="6098145"/>
              <a:ext cx="3007140" cy="24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5050"/>
                  </a:solidFill>
                </a:rPr>
                <a:t>Feedback</a:t>
              </a:r>
              <a:endParaRPr lang="ko-KR" altLang="en-US" sz="1400" b="1" dirty="0">
                <a:solidFill>
                  <a:srgbClr val="FF5050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742984" y="2576479"/>
              <a:ext cx="1091385" cy="1420529"/>
              <a:chOff x="664606" y="2557854"/>
              <a:chExt cx="1091385" cy="1686510"/>
            </a:xfrm>
          </p:grpSpPr>
          <p:sp>
            <p:nvSpPr>
              <p:cNvPr id="129" name="Rectangle 41">
                <a:extLst>
                  <a:ext uri="{FF2B5EF4-FFF2-40B4-BE49-F238E27FC236}">
                    <a16:creationId xmlns:a16="http://schemas.microsoft.com/office/drawing/2014/main" id="{C6F26442-F6AA-4AFD-BEBC-5E1753D068F6}"/>
                  </a:ext>
                </a:extLst>
              </p:cNvPr>
              <p:cNvSpPr/>
              <p:nvPr/>
            </p:nvSpPr>
            <p:spPr>
              <a:xfrm>
                <a:off x="664622" y="2755249"/>
                <a:ext cx="1091336" cy="57529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ECED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en-US" kern="0" dirty="0">
                  <a:solidFill>
                    <a:srgbClr val="FFFFF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 bwMode="auto">
              <a:xfrm>
                <a:off x="664655" y="2557854"/>
                <a:ext cx="1091336" cy="18674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817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75097"/>
                  </a:buClr>
                  <a:buSzPct val="80000"/>
                  <a:buFontTx/>
                  <a:buNone/>
                  <a:tabLst>
                    <a:tab pos="355600" algn="l"/>
                  </a:tabLst>
                  <a:defRPr/>
                </a:pPr>
                <a:r>
                  <a:rPr lang="ko-KR" altLang="en-US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개발</a:t>
                </a:r>
                <a:r>
                  <a:rPr lang="en-US" altLang="ko-KR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원격지</a:t>
                </a:r>
                <a:r>
                  <a:rPr lang="en-US" altLang="ko-KR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kumimoji="0" lang="ko-KR" altLang="en-US" sz="1050" b="0" i="0" u="none" strike="noStrike" kern="0" cap="none" spc="-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809277" y="2802082"/>
                <a:ext cx="783022" cy="458686"/>
                <a:chOff x="8607962" y="3219148"/>
                <a:chExt cx="2528302" cy="1840320"/>
              </a:xfrm>
            </p:grpSpPr>
            <p:grpSp>
              <p:nvGrpSpPr>
                <p:cNvPr id="414" name="그룹 413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8607962" y="3219148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445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6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447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8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0" name="그룹 449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9454568" y="3219148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451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2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453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54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5" name="그룹 454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10301174" y="3224682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456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7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458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59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8607962" y="4194023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476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7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79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9454568" y="4194023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481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2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483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4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5" name="그룹 484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10301174" y="4199557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486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7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488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9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C6F26442-F6AA-4AFD-BEBC-5E1753D068F6}"/>
                  </a:ext>
                </a:extLst>
              </p:cNvPr>
              <p:cNvSpPr/>
              <p:nvPr/>
            </p:nvSpPr>
            <p:spPr>
              <a:xfrm>
                <a:off x="664606" y="3669074"/>
                <a:ext cx="1091336" cy="57529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ECED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en-US" kern="0" dirty="0">
                  <a:solidFill>
                    <a:srgbClr val="FFFFF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225" name="모서리가 둥근 직사각형 224"/>
              <p:cNvSpPr/>
              <p:nvPr/>
            </p:nvSpPr>
            <p:spPr bwMode="auto">
              <a:xfrm>
                <a:off x="664639" y="3471679"/>
                <a:ext cx="1091336" cy="18674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817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75097"/>
                  </a:buClr>
                  <a:buSzPct val="80000"/>
                  <a:buFontTx/>
                  <a:buNone/>
                  <a:tabLst>
                    <a:tab pos="355600" algn="l"/>
                  </a:tabLst>
                  <a:defRPr/>
                </a:pPr>
                <a:r>
                  <a:rPr lang="ko-KR" altLang="en-US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개발</a:t>
                </a:r>
                <a:r>
                  <a:rPr lang="en-US" altLang="ko-KR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항우연 내부</a:t>
                </a:r>
                <a:r>
                  <a:rPr lang="en-US" altLang="ko-KR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kumimoji="0" lang="ko-KR" altLang="en-US" sz="1050" b="0" i="0" u="none" strike="noStrike" kern="0" cap="none" spc="-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226" name="그룹 225"/>
              <p:cNvGrpSpPr/>
              <p:nvPr/>
            </p:nvGrpSpPr>
            <p:grpSpPr>
              <a:xfrm>
                <a:off x="809261" y="3715907"/>
                <a:ext cx="783022" cy="458686"/>
                <a:chOff x="8607962" y="3219148"/>
                <a:chExt cx="2528302" cy="1840320"/>
              </a:xfrm>
            </p:grpSpPr>
            <p:grpSp>
              <p:nvGrpSpPr>
                <p:cNvPr id="227" name="그룹 226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8607962" y="3219148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257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8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259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60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9454568" y="3219148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253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4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255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56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10301174" y="3224682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245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6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251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52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8607962" y="4194023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241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243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44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9454568" y="4194023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237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239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40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2" name="그룹 231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10301174" y="4199557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233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4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235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61" name="직사각형 260"/>
            <p:cNvSpPr/>
            <p:nvPr/>
          </p:nvSpPr>
          <p:spPr>
            <a:xfrm>
              <a:off x="7009268" y="5747023"/>
              <a:ext cx="3902400" cy="34026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운영 환경</a:t>
              </a:r>
            </a:p>
          </p:txBody>
        </p:sp>
        <p:grpSp>
          <p:nvGrpSpPr>
            <p:cNvPr id="331" name="그룹 330"/>
            <p:cNvGrpSpPr/>
            <p:nvPr/>
          </p:nvGrpSpPr>
          <p:grpSpPr>
            <a:xfrm>
              <a:off x="742062" y="4215093"/>
              <a:ext cx="1091385" cy="1420529"/>
              <a:chOff x="664606" y="2557854"/>
              <a:chExt cx="1091385" cy="1686510"/>
            </a:xfrm>
          </p:grpSpPr>
          <p:sp>
            <p:nvSpPr>
              <p:cNvPr id="332" name="Rectangle 41">
                <a:extLst>
                  <a:ext uri="{FF2B5EF4-FFF2-40B4-BE49-F238E27FC236}">
                    <a16:creationId xmlns:a16="http://schemas.microsoft.com/office/drawing/2014/main" id="{C6F26442-F6AA-4AFD-BEBC-5E1753D068F6}"/>
                  </a:ext>
                </a:extLst>
              </p:cNvPr>
              <p:cNvSpPr/>
              <p:nvPr/>
            </p:nvSpPr>
            <p:spPr>
              <a:xfrm>
                <a:off x="664622" y="2755249"/>
                <a:ext cx="1091336" cy="57529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ECED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en-US" kern="0" dirty="0">
                  <a:solidFill>
                    <a:srgbClr val="FFFFF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333" name="모서리가 둥근 직사각형 332"/>
              <p:cNvSpPr/>
              <p:nvPr/>
            </p:nvSpPr>
            <p:spPr bwMode="auto">
              <a:xfrm>
                <a:off x="664655" y="2557854"/>
                <a:ext cx="1091336" cy="186748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817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75097"/>
                  </a:buClr>
                  <a:buSzPct val="80000"/>
                  <a:buFontTx/>
                  <a:buNone/>
                  <a:tabLst>
                    <a:tab pos="355600" algn="l"/>
                  </a:tabLst>
                  <a:defRPr/>
                </a:pPr>
                <a:r>
                  <a:rPr lang="ko-KR" altLang="en-US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인공지능</a:t>
                </a:r>
                <a:endParaRPr kumimoji="0" lang="ko-KR" altLang="en-US" sz="1050" b="0" i="0" u="none" strike="noStrike" kern="0" cap="none" spc="-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334" name="그룹 333"/>
              <p:cNvGrpSpPr/>
              <p:nvPr/>
            </p:nvGrpSpPr>
            <p:grpSpPr>
              <a:xfrm>
                <a:off x="809277" y="2802082"/>
                <a:ext cx="783022" cy="458686"/>
                <a:chOff x="8607962" y="3219148"/>
                <a:chExt cx="2528302" cy="1840320"/>
              </a:xfrm>
            </p:grpSpPr>
            <p:grpSp>
              <p:nvGrpSpPr>
                <p:cNvPr id="368" name="그룹 367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8607962" y="3219148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96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98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99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9" name="그룹 368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9454568" y="3219148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92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3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94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95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0" name="그룹 369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10301174" y="3224682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88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9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90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91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1" name="그룹 370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8607962" y="4194023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84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5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86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87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4" name="그룹 373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9454568" y="4194023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80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1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82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83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5" name="그룹 374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10301174" y="4199557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76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7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78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9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35" name="Rectangle 41">
                <a:extLst>
                  <a:ext uri="{FF2B5EF4-FFF2-40B4-BE49-F238E27FC236}">
                    <a16:creationId xmlns:a16="http://schemas.microsoft.com/office/drawing/2014/main" id="{C6F26442-F6AA-4AFD-BEBC-5E1753D068F6}"/>
                  </a:ext>
                </a:extLst>
              </p:cNvPr>
              <p:cNvSpPr/>
              <p:nvPr/>
            </p:nvSpPr>
            <p:spPr>
              <a:xfrm>
                <a:off x="664606" y="3669074"/>
                <a:ext cx="1091336" cy="57529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ECED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en-US" kern="0" dirty="0">
                  <a:solidFill>
                    <a:srgbClr val="FFFFF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336" name="모서리가 둥근 직사각형 335"/>
              <p:cNvSpPr/>
              <p:nvPr/>
            </p:nvSpPr>
            <p:spPr bwMode="auto">
              <a:xfrm>
                <a:off x="664639" y="3471679"/>
                <a:ext cx="1091336" cy="186748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817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75097"/>
                  </a:buClr>
                  <a:buSzPct val="80000"/>
                  <a:buFontTx/>
                  <a:buNone/>
                  <a:tabLst>
                    <a:tab pos="355600" algn="l"/>
                  </a:tabLst>
                  <a:defRPr/>
                </a:pPr>
                <a:r>
                  <a:rPr lang="ko-KR" altLang="en-US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데이터 분석</a:t>
                </a:r>
                <a:r>
                  <a:rPr lang="en-US" altLang="ko-KR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1050" kern="0" spc="-5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활용</a:t>
                </a:r>
                <a:endParaRPr kumimoji="0" lang="ko-KR" altLang="en-US" sz="1050" b="0" i="0" u="none" strike="noStrike" kern="0" cap="none" spc="-5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337" name="그룹 336"/>
              <p:cNvGrpSpPr/>
              <p:nvPr/>
            </p:nvGrpSpPr>
            <p:grpSpPr>
              <a:xfrm>
                <a:off x="809261" y="3715907"/>
                <a:ext cx="783022" cy="458686"/>
                <a:chOff x="8607962" y="3219148"/>
                <a:chExt cx="2528302" cy="1840320"/>
              </a:xfrm>
            </p:grpSpPr>
            <p:grpSp>
              <p:nvGrpSpPr>
                <p:cNvPr id="338" name="그룹 337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8607962" y="3219148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64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66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7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9" name="그룹 338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9454568" y="3219148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60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1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62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3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0" name="그룹 339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10301174" y="3224682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56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58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9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1" name="그룹 340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8607962" y="4194023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52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3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54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5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2" name="그룹 341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9454568" y="4194023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48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9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50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1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3" name="그룹 342">
                  <a:extLst>
                    <a:ext uri="{FF2B5EF4-FFF2-40B4-BE49-F238E27FC236}">
                      <a16:creationId xmlns:a16="http://schemas.microsoft.com/office/drawing/2014/main" id="{62B67762-D933-B041-AD88-B05364AA0008}"/>
                    </a:ext>
                  </a:extLst>
                </p:cNvPr>
                <p:cNvGrpSpPr/>
                <p:nvPr/>
              </p:nvGrpSpPr>
              <p:grpSpPr>
                <a:xfrm>
                  <a:off x="10301174" y="4199557"/>
                  <a:ext cx="835090" cy="859911"/>
                  <a:chOff x="385175" y="2286916"/>
                  <a:chExt cx="519406" cy="448960"/>
                </a:xfrm>
              </p:grpSpPr>
              <p:sp>
                <p:nvSpPr>
                  <p:cNvPr id="344" name="Rounded Rectangle 9">
                    <a:extLst>
                      <a:ext uri="{FF2B5EF4-FFF2-40B4-BE49-F238E27FC236}">
                        <a16:creationId xmlns:a16="http://schemas.microsoft.com/office/drawing/2014/main" id="{A8B54C15-030E-5640-88F8-21CD50BE2206}"/>
                      </a:ext>
                    </a:extLst>
                  </p:cNvPr>
                  <p:cNvSpPr/>
                  <p:nvPr/>
                </p:nvSpPr>
                <p:spPr>
                  <a:xfrm>
                    <a:off x="475124" y="2369301"/>
                    <a:ext cx="429457" cy="366575"/>
                  </a:xfrm>
                  <a:prstGeom prst="roundRect">
                    <a:avLst>
                      <a:gd name="adj" fmla="val 13564"/>
                    </a:avLst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>
                    <a:lvl1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Rounded Rectangle 24">
                    <a:extLst>
                      <a:ext uri="{FF2B5EF4-FFF2-40B4-BE49-F238E27FC236}">
                        <a16:creationId xmlns:a16="http://schemas.microsoft.com/office/drawing/2014/main" id="{AC398636-01FE-254C-8C87-47A4F4A71A89}"/>
                      </a:ext>
                    </a:extLst>
                  </p:cNvPr>
                  <p:cNvSpPr/>
                  <p:nvPr/>
                </p:nvSpPr>
                <p:spPr>
                  <a:xfrm>
                    <a:off x="561358" y="2467046"/>
                    <a:ext cx="243968" cy="176420"/>
                  </a:xfrm>
                  <a:prstGeom prst="roundRect">
                    <a:avLst>
                      <a:gd name="adj" fmla="val 9818"/>
                    </a:avLst>
                  </a:prstGeom>
                  <a:noFill/>
                  <a:ln w="63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KoPubDotum Medium" pitchFamily="2" charset="-127"/>
                      <a:ea typeface="KoPubDotum Medium" pitchFamily="2" charset="-127"/>
                      <a:cs typeface="Helvetica Neue"/>
                    </a:endParaRPr>
                  </a:p>
                </p:txBody>
              </p:sp>
              <p:pic>
                <p:nvPicPr>
                  <p:cNvPr id="346" name="Picture 2">
                    <a:extLst>
                      <a:ext uri="{FF2B5EF4-FFF2-40B4-BE49-F238E27FC236}">
                        <a16:creationId xmlns:a16="http://schemas.microsoft.com/office/drawing/2014/main" id="{BA5D1FFC-840F-4C45-9952-46575FFB4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2160" y="2508452"/>
                    <a:ext cx="99120" cy="112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7" name="Picture 49" descr="Corporate-Data-Center.png">
                    <a:extLst>
                      <a:ext uri="{FF2B5EF4-FFF2-40B4-BE49-F238E27FC236}">
                        <a16:creationId xmlns:a16="http://schemas.microsoft.com/office/drawing/2014/main" id="{91285E4C-370D-934F-A944-13842F8C0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biLevel thresh="7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175" y="2286916"/>
                    <a:ext cx="195912" cy="203985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400" name="꺾인 연결선 399"/>
            <p:cNvCxnSpPr>
              <a:stCxn id="332" idx="3"/>
              <a:endCxn id="119" idx="1"/>
            </p:cNvCxnSpPr>
            <p:nvPr/>
          </p:nvCxnSpPr>
          <p:spPr>
            <a:xfrm>
              <a:off x="1833414" y="4623637"/>
              <a:ext cx="784251" cy="39637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꺾인 연결선 400"/>
            <p:cNvCxnSpPr>
              <a:stCxn id="335" idx="3"/>
              <a:endCxn id="119" idx="1"/>
            </p:cNvCxnSpPr>
            <p:nvPr/>
          </p:nvCxnSpPr>
          <p:spPr>
            <a:xfrm flipV="1">
              <a:off x="1833398" y="5020014"/>
              <a:ext cx="784267" cy="37332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직사각형 403"/>
            <p:cNvSpPr/>
            <p:nvPr/>
          </p:nvSpPr>
          <p:spPr>
            <a:xfrm>
              <a:off x="2356662" y="5745603"/>
              <a:ext cx="3902400" cy="34026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개발 환경</a:t>
              </a:r>
            </a:p>
          </p:txBody>
        </p:sp>
        <p:cxnSp>
          <p:nvCxnSpPr>
            <p:cNvPr id="430" name="꺾인 연결선 429"/>
            <p:cNvCxnSpPr>
              <a:stCxn id="247" idx="0"/>
              <a:endCxn id="778" idx="0"/>
            </p:cNvCxnSpPr>
            <p:nvPr/>
          </p:nvCxnSpPr>
          <p:spPr>
            <a:xfrm rot="5400000" flipH="1" flipV="1">
              <a:off x="6627768" y="-222325"/>
              <a:ext cx="1" cy="4694552"/>
            </a:xfrm>
            <a:prstGeom prst="bentConnector3">
              <a:avLst>
                <a:gd name="adj1" fmla="val 22860100000"/>
              </a:avLst>
            </a:prstGeom>
            <a:ln w="5080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109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;p23">
            <a:extLst>
              <a:ext uri="{FF2B5EF4-FFF2-40B4-BE49-F238E27FC236}">
                <a16:creationId xmlns:a16="http://schemas.microsoft.com/office/drawing/2014/main" id="{218AA0BA-C805-3641-9DB9-128EEEC17DBF}"/>
              </a:ext>
            </a:extLst>
          </p:cNvPr>
          <p:cNvSpPr txBox="1"/>
          <p:nvPr/>
        </p:nvSpPr>
        <p:spPr>
          <a:xfrm>
            <a:off x="543732" y="372169"/>
            <a:ext cx="11205356" cy="4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2400"/>
            </a:pP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2.1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항우연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Platform Engineering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체계 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Governance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11440" y="677728"/>
            <a:ext cx="40376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Ⅱ. Platform Engineering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 구축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안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) </a:t>
            </a:r>
            <a:r>
              <a:rPr lang="en-US" altLang="ko-KR" sz="1100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▶ </a:t>
            </a:r>
            <a:r>
              <a:rPr lang="en-US" altLang="ko-KR" sz="1100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2. Governance</a:t>
            </a:r>
          </a:p>
        </p:txBody>
      </p:sp>
      <p:sp>
        <p:nvSpPr>
          <p:cNvPr id="28" name="텍스트 개체 틀 60">
            <a:extLst>
              <a:ext uri="{FF2B5EF4-FFF2-40B4-BE49-F238E27FC236}">
                <a16:creationId xmlns:a16="http://schemas.microsoft.com/office/drawing/2014/main" id="{4EA591F1-B60B-794E-8ACD-E7E37E5A2588}"/>
              </a:ext>
            </a:extLst>
          </p:cNvPr>
          <p:cNvSpPr txBox="1">
            <a:spLocks/>
          </p:cNvSpPr>
          <p:nvPr/>
        </p:nvSpPr>
        <p:spPr>
          <a:xfrm>
            <a:off x="462000" y="1091138"/>
            <a:ext cx="11268000" cy="567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자동화된 보안 아키텍처와 클라우드 사용에 대한 정확한 가이드 및 </a:t>
            </a:r>
            <a:r>
              <a:rPr lang="ko-KR" altLang="en-US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인사이트는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물론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 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프로세스에서 실패를 줄이기 위한 지속적 모니터링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 마련</a:t>
            </a:r>
            <a:b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</a:t>
            </a:r>
            <a:r>
              <a:rPr lang="ko-KR" altLang="en-US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프로비저닝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통합된 </a:t>
            </a:r>
            <a:r>
              <a:rPr lang="en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CI/CD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 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S/W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개발의 리드타임 단축</a:t>
            </a:r>
            <a:r>
              <a:rPr lang="en-US" altLang="ko-KR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품질 확보할 수 있는 </a:t>
            </a:r>
            <a:r>
              <a:rPr lang="ko-KR" altLang="en-US" sz="1600" spc="-40" dirty="0" err="1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거버넌스</a:t>
            </a:r>
            <a:r>
              <a:rPr lang="ko-KR" altLang="en-US" sz="1600" spc="-40" dirty="0">
                <a:ln w="1270">
                  <a:solidFill>
                    <a:srgbClr val="5B9BD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마련</a:t>
            </a:r>
            <a:endParaRPr lang="en-US" altLang="ko-KR" sz="1600" spc="-40" dirty="0">
              <a:ln w="1270">
                <a:solidFill>
                  <a:srgbClr val="5B9BD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C290EDAB-90C9-0A47-88EF-DFF086F82DBE}"/>
              </a:ext>
            </a:extLst>
          </p:cNvPr>
          <p:cNvSpPr/>
          <p:nvPr/>
        </p:nvSpPr>
        <p:spPr>
          <a:xfrm>
            <a:off x="543732" y="2152579"/>
            <a:ext cx="3409452" cy="433743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CED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kern="0" dirty="0">
              <a:solidFill>
                <a:srgbClr val="FFFFF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1F90C64-7360-5D48-9740-D7C3770AE5C3}"/>
              </a:ext>
            </a:extLst>
          </p:cNvPr>
          <p:cNvSpPr/>
          <p:nvPr/>
        </p:nvSpPr>
        <p:spPr bwMode="auto">
          <a:xfrm>
            <a:off x="543732" y="1837959"/>
            <a:ext cx="3409452" cy="3146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817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5097"/>
              </a:buClr>
              <a:buSzPct val="80000"/>
              <a:buFontTx/>
              <a:buNone/>
              <a:tabLst>
                <a:tab pos="355600" algn="l"/>
              </a:tabLst>
              <a:defRPr/>
            </a:pPr>
            <a:r>
              <a:rPr kumimoji="0" lang="en-US" altLang="ko-KR" sz="1400" b="1" i="0" u="none" strike="noStrike" kern="0" cap="none" spc="-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DevOps</a:t>
            </a:r>
            <a:r>
              <a:rPr kumimoji="0" lang="ko-KR" altLang="en-US" sz="1400" b="1" i="0" u="none" strike="noStrike" kern="0" cap="none" spc="-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거버넌스</a:t>
            </a:r>
          </a:p>
        </p:txBody>
      </p:sp>
      <p:sp>
        <p:nvSpPr>
          <p:cNvPr id="31" name="Rectangle 41">
            <a:extLst>
              <a:ext uri="{FF2B5EF4-FFF2-40B4-BE49-F238E27FC236}">
                <a16:creationId xmlns:a16="http://schemas.microsoft.com/office/drawing/2014/main" id="{B1E2F706-7E35-C949-A445-7904AD3FD966}"/>
              </a:ext>
            </a:extLst>
          </p:cNvPr>
          <p:cNvSpPr/>
          <p:nvPr/>
        </p:nvSpPr>
        <p:spPr>
          <a:xfrm>
            <a:off x="4101020" y="2152579"/>
            <a:ext cx="3409452" cy="433743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CED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kern="0" dirty="0">
              <a:solidFill>
                <a:srgbClr val="FFFFF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41908A6-1470-0C41-83F4-5AF8001A7DFA}"/>
              </a:ext>
            </a:extLst>
          </p:cNvPr>
          <p:cNvSpPr/>
          <p:nvPr/>
        </p:nvSpPr>
        <p:spPr bwMode="auto">
          <a:xfrm>
            <a:off x="4101020" y="1837959"/>
            <a:ext cx="3409452" cy="3146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817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5097"/>
              </a:buClr>
              <a:buSzPct val="80000"/>
              <a:buFontTx/>
              <a:buNone/>
              <a:tabLst>
                <a:tab pos="355600" algn="l"/>
              </a:tabLst>
              <a:defRPr/>
            </a:pPr>
            <a:r>
              <a:rPr lang="en-US" altLang="ko-KR" sz="14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kumimoji="0" lang="en-US" altLang="ko-KR" sz="1400" b="1" i="0" u="none" strike="noStrike" kern="0" cap="none" spc="-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Ops</a:t>
            </a:r>
            <a:r>
              <a:rPr kumimoji="0" lang="ko-KR" altLang="en-US" sz="1400" b="1" i="0" u="none" strike="noStrike" kern="0" cap="none" spc="-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거버넌스</a:t>
            </a:r>
          </a:p>
        </p:txBody>
      </p:sp>
      <p:sp>
        <p:nvSpPr>
          <p:cNvPr id="33" name="Rectangle 41">
            <a:extLst>
              <a:ext uri="{FF2B5EF4-FFF2-40B4-BE49-F238E27FC236}">
                <a16:creationId xmlns:a16="http://schemas.microsoft.com/office/drawing/2014/main" id="{C9E442DE-E289-5C4B-88E6-8CB7B9DE3672}"/>
              </a:ext>
            </a:extLst>
          </p:cNvPr>
          <p:cNvSpPr/>
          <p:nvPr/>
        </p:nvSpPr>
        <p:spPr>
          <a:xfrm>
            <a:off x="7658309" y="2156036"/>
            <a:ext cx="3924324" cy="433397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CED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kern="0" dirty="0">
              <a:solidFill>
                <a:srgbClr val="FFFFF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8C976DA0-143F-4143-AAD0-F166AAFE3519}"/>
              </a:ext>
            </a:extLst>
          </p:cNvPr>
          <p:cNvSpPr/>
          <p:nvPr/>
        </p:nvSpPr>
        <p:spPr bwMode="auto">
          <a:xfrm>
            <a:off x="7660656" y="1837959"/>
            <a:ext cx="3921973" cy="3146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817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5097"/>
              </a:buClr>
              <a:buSzPct val="80000"/>
              <a:buFontTx/>
              <a:buNone/>
              <a:tabLst>
                <a:tab pos="355600" algn="l"/>
              </a:tabLst>
              <a:defRPr/>
            </a:pPr>
            <a:r>
              <a:rPr kumimoji="0" lang="en-US" altLang="ko-KR" sz="1400" b="1" i="0" u="none" strike="noStrike" kern="0" cap="none" spc="-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MLOps </a:t>
            </a:r>
            <a:r>
              <a:rPr kumimoji="0" lang="ko-KR" altLang="en-US" sz="1400" b="1" i="0" u="none" strike="noStrike" kern="0" cap="none" spc="-5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거버넌스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96E4BD-F862-704D-BDF8-5AD7105AA7EC}"/>
              </a:ext>
            </a:extLst>
          </p:cNvPr>
          <p:cNvSpPr/>
          <p:nvPr/>
        </p:nvSpPr>
        <p:spPr>
          <a:xfrm>
            <a:off x="4406711" y="2545676"/>
            <a:ext cx="2563927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관리 정책과 분류체계를 정의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수집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정리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저장 및 검색 방법 정의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관리에 대한 역할 할당 및 책임 정의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36" name="사각형: 둥근 모서리 61">
            <a:extLst>
              <a:ext uri="{FF2B5EF4-FFF2-40B4-BE49-F238E27FC236}">
                <a16:creationId xmlns:a16="http://schemas.microsoft.com/office/drawing/2014/main" id="{0A0264BC-E3E8-D44B-810B-C57E5591ED47}"/>
              </a:ext>
            </a:extLst>
          </p:cNvPr>
          <p:cNvSpPr/>
          <p:nvPr/>
        </p:nvSpPr>
        <p:spPr>
          <a:xfrm>
            <a:off x="4406711" y="2245963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관리 기반 구축</a:t>
            </a:r>
            <a:endParaRPr lang="ko-KR" altLang="en-US" sz="1200" spc="-1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37" name="사각형: 둥근 모서리 61">
            <a:extLst>
              <a:ext uri="{FF2B5EF4-FFF2-40B4-BE49-F238E27FC236}">
                <a16:creationId xmlns:a16="http://schemas.microsoft.com/office/drawing/2014/main" id="{4D11A305-64AF-8F4F-BADB-0CEF60F62BBE}"/>
              </a:ext>
            </a:extLst>
          </p:cNvPr>
          <p:cNvSpPr/>
          <p:nvPr/>
        </p:nvSpPr>
        <p:spPr>
          <a:xfrm>
            <a:off x="4406711" y="3219012"/>
            <a:ext cx="2563927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품질 기반 구축</a:t>
            </a:r>
            <a:endParaRPr lang="ko-KR" altLang="en-US" sz="1200" spc="-1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C424F1-0D87-304D-9D52-99373E82889A}"/>
              </a:ext>
            </a:extLst>
          </p:cNvPr>
          <p:cNvSpPr/>
          <p:nvPr/>
        </p:nvSpPr>
        <p:spPr>
          <a:xfrm>
            <a:off x="4406711" y="3523176"/>
            <a:ext cx="256392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전사 표준 코드 관리를 비롯해 데이터 품질 기준을 정의하고 관리시스템을 구축</a:t>
            </a:r>
            <a:endParaRPr lang="en-US" altLang="ko-KR" sz="10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마스터 데이터 관리 방안 수립 등 데이터의 가치가 정확한지를 관리하는 체계</a:t>
            </a:r>
            <a:endParaRPr lang="en-US" altLang="ko-KR" sz="10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개인 식별 정보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민감 데이터의 확인 및 처리 정책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39" name="사각형: 둥근 모서리 61">
            <a:extLst>
              <a:ext uri="{FF2B5EF4-FFF2-40B4-BE49-F238E27FC236}">
                <a16:creationId xmlns:a16="http://schemas.microsoft.com/office/drawing/2014/main" id="{305550FF-FEAC-4A46-807D-29676395C436}"/>
              </a:ext>
            </a:extLst>
          </p:cNvPr>
          <p:cNvSpPr/>
          <p:nvPr/>
        </p:nvSpPr>
        <p:spPr>
          <a:xfrm>
            <a:off x="4406711" y="4612100"/>
            <a:ext cx="2563927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활용 기반 구축</a:t>
            </a:r>
            <a:endParaRPr lang="ko-KR" altLang="en-US" sz="1200" spc="-1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26B038-F109-6E44-85E4-1F855C83C71F}"/>
              </a:ext>
            </a:extLst>
          </p:cNvPr>
          <p:cNvSpPr/>
          <p:nvPr/>
        </p:nvSpPr>
        <p:spPr>
          <a:xfrm>
            <a:off x="4406711" y="4904755"/>
            <a:ext cx="2563927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사용을 위한 정책 및 워크플로 생성</a:t>
            </a:r>
            <a:endParaRPr lang="en-US" altLang="ko-KR" sz="10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활용에 대한 지속적인 모니터링 및 피드백 수집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1" name="사각형: 둥근 모서리 61">
            <a:extLst>
              <a:ext uri="{FF2B5EF4-FFF2-40B4-BE49-F238E27FC236}">
                <a16:creationId xmlns:a16="http://schemas.microsoft.com/office/drawing/2014/main" id="{B82D5A40-6128-CE4E-B08C-A21BED5A5DD6}"/>
              </a:ext>
            </a:extLst>
          </p:cNvPr>
          <p:cNvSpPr/>
          <p:nvPr/>
        </p:nvSpPr>
        <p:spPr>
          <a:xfrm>
            <a:off x="9526014" y="2190209"/>
            <a:ext cx="2009638" cy="239764"/>
          </a:xfrm>
          <a:prstGeom prst="roundRect">
            <a:avLst>
              <a:gd name="adj" fmla="val 24755"/>
            </a:avLst>
          </a:prstGeom>
          <a:solidFill>
            <a:srgbClr val="01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재현 가능성 및 추적성</a:t>
            </a:r>
            <a:endParaRPr lang="ko-KR" altLang="en-US" sz="1000" spc="-1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EF4B9B1-D35A-C54F-9643-443751CC456C}"/>
              </a:ext>
            </a:extLst>
          </p:cNvPr>
          <p:cNvSpPr/>
          <p:nvPr/>
        </p:nvSpPr>
        <p:spPr>
          <a:xfrm>
            <a:off x="9526011" y="2439426"/>
            <a:ext cx="2009637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신속하게 모델을 인스턴스화하기 위한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VM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및 스냅샷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환경을 재구축하고 표본 데이터로 재학습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배포된 모델의 지표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3" name="사각형: 둥근 모서리 61">
            <a:extLst>
              <a:ext uri="{FF2B5EF4-FFF2-40B4-BE49-F238E27FC236}">
                <a16:creationId xmlns:a16="http://schemas.microsoft.com/office/drawing/2014/main" id="{F03DF59A-8B1F-EE49-AF57-AA3858EB10D8}"/>
              </a:ext>
            </a:extLst>
          </p:cNvPr>
          <p:cNvSpPr/>
          <p:nvPr/>
        </p:nvSpPr>
        <p:spPr>
          <a:xfrm>
            <a:off x="9526010" y="3329710"/>
            <a:ext cx="2009638" cy="239764"/>
          </a:xfrm>
          <a:prstGeom prst="roundRect">
            <a:avLst>
              <a:gd name="adj" fmla="val 24755"/>
            </a:avLst>
          </a:prstGeom>
          <a:solidFill>
            <a:srgbClr val="01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감사 및 문서화</a:t>
            </a:r>
            <a:endParaRPr lang="ko-KR" altLang="en-US" sz="1000" spc="-1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A63DBD-92D1-6742-8636-5FDB1E89FF9A}"/>
              </a:ext>
            </a:extLst>
          </p:cNvPr>
          <p:cNvSpPr/>
          <p:nvPr/>
        </p:nvSpPr>
        <p:spPr>
          <a:xfrm>
            <a:off x="9526012" y="3566334"/>
            <a:ext cx="20566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실험 등 원인까지 포함된 변경사항에 대한 전체 로깅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라이프사이클 전반의 문서화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5" name="사각형: 둥근 모서리 61">
            <a:extLst>
              <a:ext uri="{FF2B5EF4-FFF2-40B4-BE49-F238E27FC236}">
                <a16:creationId xmlns:a16="http://schemas.microsoft.com/office/drawing/2014/main" id="{D0F1CAA1-C5F3-5E48-AAD5-B89AF049D6BD}"/>
              </a:ext>
            </a:extLst>
          </p:cNvPr>
          <p:cNvSpPr/>
          <p:nvPr/>
        </p:nvSpPr>
        <p:spPr>
          <a:xfrm>
            <a:off x="9526011" y="4138300"/>
            <a:ext cx="2009638" cy="239764"/>
          </a:xfrm>
          <a:prstGeom prst="roundRect">
            <a:avLst>
              <a:gd name="adj" fmla="val 24755"/>
            </a:avLst>
          </a:prstGeom>
          <a:solidFill>
            <a:srgbClr val="01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사람에 의한 상용화 전 검증</a:t>
            </a:r>
            <a:endParaRPr lang="ko-KR" altLang="en-US" sz="1000" spc="-1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713DF8C-A192-E54C-AE20-F310B0A87483}"/>
              </a:ext>
            </a:extLst>
          </p:cNvPr>
          <p:cNvSpPr/>
          <p:nvPr/>
        </p:nvSpPr>
        <p:spPr>
          <a:xfrm>
            <a:off x="9526011" y="4375635"/>
            <a:ext cx="2056621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모델 코딩에 대한 리뷰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자동화된 파이프라인 재구축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데이터베이스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소프트웨어 버전 및 명명 표준에 대한 검사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7" name="사각형: 둥근 모서리 61">
            <a:extLst>
              <a:ext uri="{FF2B5EF4-FFF2-40B4-BE49-F238E27FC236}">
                <a16:creationId xmlns:a16="http://schemas.microsoft.com/office/drawing/2014/main" id="{6A069883-9346-E247-9462-264D2F9DEAA4}"/>
              </a:ext>
            </a:extLst>
          </p:cNvPr>
          <p:cNvSpPr/>
          <p:nvPr/>
        </p:nvSpPr>
        <p:spPr>
          <a:xfrm>
            <a:off x="9526010" y="5143742"/>
            <a:ext cx="2009638" cy="239764"/>
          </a:xfrm>
          <a:prstGeom prst="roundRect">
            <a:avLst>
              <a:gd name="adj" fmla="val 24755"/>
            </a:avLst>
          </a:prstGeom>
          <a:solidFill>
            <a:srgbClr val="01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투명성 및 설명 가능성</a:t>
            </a:r>
            <a:endParaRPr lang="ko-KR" altLang="en-US" sz="1000" spc="-1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D067E40-C426-E04F-A9B5-2B08A4019F07}"/>
              </a:ext>
            </a:extLst>
          </p:cNvPr>
          <p:cNvSpPr/>
          <p:nvPr/>
        </p:nvSpPr>
        <p:spPr>
          <a:xfrm>
            <a:off x="9526009" y="5402463"/>
            <a:ext cx="2056621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설명 가능성을 위한 의사결정 트리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설명 가능성 도구 사용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49" name="사각형: 둥근 모서리 61">
            <a:extLst>
              <a:ext uri="{FF2B5EF4-FFF2-40B4-BE49-F238E27FC236}">
                <a16:creationId xmlns:a16="http://schemas.microsoft.com/office/drawing/2014/main" id="{B5441A6C-69D6-F441-A461-147A55EFA7C8}"/>
              </a:ext>
            </a:extLst>
          </p:cNvPr>
          <p:cNvSpPr/>
          <p:nvPr/>
        </p:nvSpPr>
        <p:spPr>
          <a:xfrm>
            <a:off x="9526010" y="5839178"/>
            <a:ext cx="2009638" cy="239764"/>
          </a:xfrm>
          <a:prstGeom prst="roundRect">
            <a:avLst>
              <a:gd name="adj" fmla="val 24755"/>
            </a:avLst>
          </a:prstGeom>
          <a:solidFill>
            <a:srgbClr val="01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편향 및 위해성 테스트</a:t>
            </a:r>
            <a:endParaRPr lang="ko-KR" altLang="en-US" sz="1000" spc="-100" dirty="0">
              <a:solidFill>
                <a:schemeClr val="bg1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F6CFDF-E05D-D444-9C28-F3B1D403514D}"/>
              </a:ext>
            </a:extLst>
          </p:cNvPr>
          <p:cNvSpPr/>
          <p:nvPr/>
        </p:nvSpPr>
        <p:spPr>
          <a:xfrm>
            <a:off x="9526009" y="6063809"/>
            <a:ext cx="20566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 defTabSz="1293389">
              <a:spcAft>
                <a:spcPts val="200"/>
              </a:spcAft>
              <a:buSzPct val="90000"/>
              <a:buFont typeface="Arial" panose="020B0604020202020204" pitchFamily="34" charset="0"/>
              <a:buChar char="•"/>
              <a:tabLst>
                <a:tab pos="4953581" algn="l"/>
              </a:tabLs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여러 도구 및 공격 벡터를 사용하는 레드 팀 테스트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C55F96F-598F-0349-B477-079BAD6EA595}"/>
              </a:ext>
            </a:extLst>
          </p:cNvPr>
          <p:cNvSpPr/>
          <p:nvPr/>
        </p:nvSpPr>
        <p:spPr>
          <a:xfrm>
            <a:off x="7760404" y="2245962"/>
            <a:ext cx="1472801" cy="400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분석의 활용 사례 이해하고 분류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4C6552-2FCB-594B-84C3-E6E5E24C803B}"/>
              </a:ext>
            </a:extLst>
          </p:cNvPr>
          <p:cNvSpPr/>
          <p:nvPr/>
        </p:nvSpPr>
        <p:spPr>
          <a:xfrm>
            <a:off x="7760404" y="2749256"/>
            <a:ext cx="1472801" cy="2848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윤리적 입장 정립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989A7E-144E-AE43-8694-B2AB83171340}"/>
              </a:ext>
            </a:extLst>
          </p:cNvPr>
          <p:cNvSpPr/>
          <p:nvPr/>
        </p:nvSpPr>
        <p:spPr>
          <a:xfrm>
            <a:off x="7760404" y="3136771"/>
            <a:ext cx="1472801" cy="2848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책임 소재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3F7ED8B-C2CA-2544-BAF0-80D608719529}"/>
              </a:ext>
            </a:extLst>
          </p:cNvPr>
          <p:cNvSpPr/>
          <p:nvPr/>
        </p:nvSpPr>
        <p:spPr>
          <a:xfrm>
            <a:off x="7760404" y="3524286"/>
            <a:ext cx="1472801" cy="2848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거버넌스 정책 결정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87B0ACD-6A53-E448-9C9F-168C1D8F89DC}"/>
              </a:ext>
            </a:extLst>
          </p:cNvPr>
          <p:cNvSpPr/>
          <p:nvPr/>
        </p:nvSpPr>
        <p:spPr>
          <a:xfrm>
            <a:off x="7760404" y="3911801"/>
            <a:ext cx="1472801" cy="40219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MLOps </a:t>
            </a:r>
            <a:r>
              <a:rPr lang="ko-KR" altLang="en-US" sz="12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프로세스 정책 통합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F300D-19F2-744A-AF32-58628FAB7432}"/>
              </a:ext>
            </a:extLst>
          </p:cNvPr>
          <p:cNvSpPr/>
          <p:nvPr/>
        </p:nvSpPr>
        <p:spPr>
          <a:xfrm>
            <a:off x="7760404" y="4416611"/>
            <a:ext cx="1472801" cy="2848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참여 및 교육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1975B8-1B6A-8A48-99BD-2F8781869B3A}"/>
              </a:ext>
            </a:extLst>
          </p:cNvPr>
          <p:cNvSpPr/>
          <p:nvPr/>
        </p:nvSpPr>
        <p:spPr>
          <a:xfrm>
            <a:off x="7760404" y="4804127"/>
            <a:ext cx="1472801" cy="2848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모니터링 및 정제</a:t>
            </a:r>
          </a:p>
        </p:txBody>
      </p:sp>
      <p:cxnSp>
        <p:nvCxnSpPr>
          <p:cNvPr id="58" name="꺾인 연결선[E] 55">
            <a:extLst>
              <a:ext uri="{FF2B5EF4-FFF2-40B4-BE49-F238E27FC236}">
                <a16:creationId xmlns:a16="http://schemas.microsoft.com/office/drawing/2014/main" id="{E9B27823-DD8E-7743-B39E-35035D77477C}"/>
              </a:ext>
            </a:extLst>
          </p:cNvPr>
          <p:cNvCxnSpPr>
            <a:cxnSpLocks/>
            <a:stCxn id="54" idx="3"/>
            <a:endCxn id="41" idx="1"/>
          </p:cNvCxnSpPr>
          <p:nvPr/>
        </p:nvCxnSpPr>
        <p:spPr>
          <a:xfrm flipV="1">
            <a:off x="9233205" y="2310091"/>
            <a:ext cx="292809" cy="13566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6">
            <a:extLst>
              <a:ext uri="{FF2B5EF4-FFF2-40B4-BE49-F238E27FC236}">
                <a16:creationId xmlns:a16="http://schemas.microsoft.com/office/drawing/2014/main" id="{83C094EA-4E48-1E42-AAF2-9DBA9ED7261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9233205" y="3556296"/>
            <a:ext cx="292800" cy="1104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7">
            <a:extLst>
              <a:ext uri="{FF2B5EF4-FFF2-40B4-BE49-F238E27FC236}">
                <a16:creationId xmlns:a16="http://schemas.microsoft.com/office/drawing/2014/main" id="{D1FE6FF3-FD2B-F64E-92AD-0FD5247B50C5}"/>
              </a:ext>
            </a:extLst>
          </p:cNvPr>
          <p:cNvCxnSpPr>
            <a:cxnSpLocks/>
            <a:stCxn id="54" idx="3"/>
            <a:endCxn id="45" idx="1"/>
          </p:cNvCxnSpPr>
          <p:nvPr/>
        </p:nvCxnSpPr>
        <p:spPr>
          <a:xfrm>
            <a:off x="9233205" y="3666734"/>
            <a:ext cx="292806" cy="5914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58">
            <a:extLst>
              <a:ext uri="{FF2B5EF4-FFF2-40B4-BE49-F238E27FC236}">
                <a16:creationId xmlns:a16="http://schemas.microsoft.com/office/drawing/2014/main" id="{ACB42E87-9832-784D-8322-F22E10B19A19}"/>
              </a:ext>
            </a:extLst>
          </p:cNvPr>
          <p:cNvCxnSpPr>
            <a:cxnSpLocks/>
            <a:stCxn id="54" idx="3"/>
            <a:endCxn id="47" idx="1"/>
          </p:cNvCxnSpPr>
          <p:nvPr/>
        </p:nvCxnSpPr>
        <p:spPr>
          <a:xfrm>
            <a:off x="9233205" y="3666734"/>
            <a:ext cx="292805" cy="15968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59">
            <a:extLst>
              <a:ext uri="{FF2B5EF4-FFF2-40B4-BE49-F238E27FC236}">
                <a16:creationId xmlns:a16="http://schemas.microsoft.com/office/drawing/2014/main" id="{D92F6085-F1F8-4443-A54C-EBEAF7938F02}"/>
              </a:ext>
            </a:extLst>
          </p:cNvPr>
          <p:cNvCxnSpPr>
            <a:cxnSpLocks/>
            <a:stCxn id="54" idx="3"/>
            <a:endCxn id="49" idx="1"/>
          </p:cNvCxnSpPr>
          <p:nvPr/>
        </p:nvCxnSpPr>
        <p:spPr>
          <a:xfrm>
            <a:off x="9233205" y="3666734"/>
            <a:ext cx="292805" cy="2292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1">
            <a:extLst>
              <a:ext uri="{FF2B5EF4-FFF2-40B4-BE49-F238E27FC236}">
                <a16:creationId xmlns:a16="http://schemas.microsoft.com/office/drawing/2014/main" id="{F37643F4-EBC2-714D-8833-8447AB8DAFA4}"/>
              </a:ext>
            </a:extLst>
          </p:cNvPr>
          <p:cNvSpPr/>
          <p:nvPr/>
        </p:nvSpPr>
        <p:spPr>
          <a:xfrm>
            <a:off x="908931" y="2245963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spc="-1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제품 품질 향상</a:t>
            </a:r>
          </a:p>
        </p:txBody>
      </p:sp>
      <p:sp>
        <p:nvSpPr>
          <p:cNvPr id="64" name="사각형: 둥근 모서리 61">
            <a:extLst>
              <a:ext uri="{FF2B5EF4-FFF2-40B4-BE49-F238E27FC236}">
                <a16:creationId xmlns:a16="http://schemas.microsoft.com/office/drawing/2014/main" id="{2AE1E807-988F-8342-A8E5-209DAF90210C}"/>
              </a:ext>
            </a:extLst>
          </p:cNvPr>
          <p:cNvSpPr/>
          <p:nvPr/>
        </p:nvSpPr>
        <p:spPr>
          <a:xfrm>
            <a:off x="908931" y="2617151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spc="-1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팀 간의 더 나은 협업</a:t>
            </a:r>
          </a:p>
        </p:txBody>
      </p:sp>
      <p:sp>
        <p:nvSpPr>
          <p:cNvPr id="65" name="사각형: 둥근 모서리 61">
            <a:extLst>
              <a:ext uri="{FF2B5EF4-FFF2-40B4-BE49-F238E27FC236}">
                <a16:creationId xmlns:a16="http://schemas.microsoft.com/office/drawing/2014/main" id="{4CAA3E5F-B1CA-D142-9D67-DFFACA356C29}"/>
              </a:ext>
            </a:extLst>
          </p:cNvPr>
          <p:cNvSpPr/>
          <p:nvPr/>
        </p:nvSpPr>
        <p:spPr>
          <a:xfrm>
            <a:off x="908931" y="2988339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spc="-1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계획에서 출시까지 더 빠르게 배포</a:t>
            </a:r>
          </a:p>
        </p:txBody>
      </p:sp>
      <p:sp>
        <p:nvSpPr>
          <p:cNvPr id="66" name="사각형: 둥근 모서리 61">
            <a:extLst>
              <a:ext uri="{FF2B5EF4-FFF2-40B4-BE49-F238E27FC236}">
                <a16:creationId xmlns:a16="http://schemas.microsoft.com/office/drawing/2014/main" id="{8F5B5563-6F42-7548-AF19-543BF87C4D26}"/>
              </a:ext>
            </a:extLst>
          </p:cNvPr>
          <p:cNvSpPr/>
          <p:nvPr/>
        </p:nvSpPr>
        <p:spPr>
          <a:xfrm>
            <a:off x="908931" y="3359527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spc="-1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보다 안정적인 운영 환경 지원</a:t>
            </a:r>
          </a:p>
        </p:txBody>
      </p:sp>
      <p:sp>
        <p:nvSpPr>
          <p:cNvPr id="67" name="사각형: 둥근 모서리 61">
            <a:extLst>
              <a:ext uri="{FF2B5EF4-FFF2-40B4-BE49-F238E27FC236}">
                <a16:creationId xmlns:a16="http://schemas.microsoft.com/office/drawing/2014/main" id="{EDD3B73C-B6A2-1845-BB61-B8B1D39B9395}"/>
              </a:ext>
            </a:extLst>
          </p:cNvPr>
          <p:cNvSpPr/>
          <p:nvPr/>
        </p:nvSpPr>
        <p:spPr>
          <a:xfrm>
            <a:off x="908931" y="3730715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spc="-1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혁신을 위한 더 많은 시간 확보</a:t>
            </a:r>
          </a:p>
        </p:txBody>
      </p:sp>
      <p:sp>
        <p:nvSpPr>
          <p:cNvPr id="68" name="사각형: 둥근 모서리 61">
            <a:extLst>
              <a:ext uri="{FF2B5EF4-FFF2-40B4-BE49-F238E27FC236}">
                <a16:creationId xmlns:a16="http://schemas.microsoft.com/office/drawing/2014/main" id="{73331190-3C0A-1542-BEB3-6BF36D2DBE1F}"/>
              </a:ext>
            </a:extLst>
          </p:cNvPr>
          <p:cNvSpPr/>
          <p:nvPr/>
        </p:nvSpPr>
        <p:spPr>
          <a:xfrm>
            <a:off x="908931" y="4101902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spc="-1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조기 결함 감지 가능</a:t>
            </a:r>
          </a:p>
        </p:txBody>
      </p:sp>
      <p:sp>
        <p:nvSpPr>
          <p:cNvPr id="69" name="사각형: 둥근 모서리 61">
            <a:extLst>
              <a:ext uri="{FF2B5EF4-FFF2-40B4-BE49-F238E27FC236}">
                <a16:creationId xmlns:a16="http://schemas.microsoft.com/office/drawing/2014/main" id="{DB485958-1151-AE4E-A694-E848D6E68A54}"/>
              </a:ext>
            </a:extLst>
          </p:cNvPr>
          <p:cNvSpPr/>
          <p:nvPr/>
        </p:nvSpPr>
        <p:spPr>
          <a:xfrm>
            <a:off x="908931" y="4473089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spc="-1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클라우드 및 매트릭 가시성 향상</a:t>
            </a:r>
          </a:p>
        </p:txBody>
      </p:sp>
      <p:sp>
        <p:nvSpPr>
          <p:cNvPr id="70" name="사각형: 둥근 모서리 61">
            <a:extLst>
              <a:ext uri="{FF2B5EF4-FFF2-40B4-BE49-F238E27FC236}">
                <a16:creationId xmlns:a16="http://schemas.microsoft.com/office/drawing/2014/main" id="{6E2F729D-29B6-F64A-87DB-548F76D58656}"/>
              </a:ext>
            </a:extLst>
          </p:cNvPr>
          <p:cNvSpPr/>
          <p:nvPr/>
        </p:nvSpPr>
        <p:spPr>
          <a:xfrm>
            <a:off x="908931" y="4844277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자동화된 보안 아키텍처</a:t>
            </a:r>
            <a:endParaRPr lang="ko-KR" altLang="en-US" sz="1200" spc="-1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71" name="사각형: 둥근 모서리 61">
            <a:extLst>
              <a:ext uri="{FF2B5EF4-FFF2-40B4-BE49-F238E27FC236}">
                <a16:creationId xmlns:a16="http://schemas.microsoft.com/office/drawing/2014/main" id="{FB26FC61-0C13-094F-B9D9-101CD1F62110}"/>
              </a:ext>
            </a:extLst>
          </p:cNvPr>
          <p:cNvSpPr/>
          <p:nvPr/>
        </p:nvSpPr>
        <p:spPr>
          <a:xfrm>
            <a:off x="908931" y="5215465"/>
            <a:ext cx="2563928" cy="404972"/>
          </a:xfrm>
          <a:prstGeom prst="roundRect">
            <a:avLst>
              <a:gd name="adj" fmla="val 1649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클라우드 사용에 대한 정확한 인사이트 마련</a:t>
            </a:r>
            <a:endParaRPr lang="ko-KR" altLang="en-US" sz="1200" spc="-1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09C0CC24-6EFE-504A-8517-C82ECBBB4911}"/>
              </a:ext>
            </a:extLst>
          </p:cNvPr>
          <p:cNvSpPr/>
          <p:nvPr/>
        </p:nvSpPr>
        <p:spPr>
          <a:xfrm>
            <a:off x="908931" y="5691912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통합된 </a:t>
            </a:r>
            <a:r>
              <a:rPr lang="en-US" altLang="ko-KR" sz="12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CI/CD</a:t>
            </a:r>
            <a:endParaRPr lang="ko-KR" altLang="en-US" sz="1200" spc="-100" dirty="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73" name="사각형: 둥근 모서리 61">
            <a:extLst>
              <a:ext uri="{FF2B5EF4-FFF2-40B4-BE49-F238E27FC236}">
                <a16:creationId xmlns:a16="http://schemas.microsoft.com/office/drawing/2014/main" id="{22C5BE9D-0062-8A44-8C91-796444D2F763}"/>
              </a:ext>
            </a:extLst>
          </p:cNvPr>
          <p:cNvSpPr/>
          <p:nvPr/>
        </p:nvSpPr>
        <p:spPr>
          <a:xfrm>
            <a:off x="908931" y="6063097"/>
            <a:ext cx="2563928" cy="299713"/>
          </a:xfrm>
          <a:prstGeom prst="roundRect">
            <a:avLst>
              <a:gd name="adj" fmla="val 2475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spc="-100" dirty="0">
                <a:latin typeface="NanumSquare_ac" panose="020B0600000101010101" pitchFamily="34" charset="-127"/>
                <a:ea typeface="NanumSquare_ac" panose="020B0600000101010101" pitchFamily="34" charset="-127"/>
              </a:rPr>
              <a:t>운영 및 거버넌스 팀 강화</a:t>
            </a:r>
          </a:p>
        </p:txBody>
      </p:sp>
    </p:spTree>
    <p:extLst>
      <p:ext uri="{BB962C8B-B14F-4D97-AF65-F5344CB8AC3E}">
        <p14:creationId xmlns:p14="http://schemas.microsoft.com/office/powerpoint/2010/main" val="585275217"/>
      </p:ext>
    </p:extLst>
  </p:cSld>
  <p:clrMapOvr>
    <a:masterClrMapping/>
  </p:clrMapOvr>
</p:sld>
</file>

<file path=ppt/theme/theme1.xml><?xml version="1.0" encoding="utf-8"?>
<a:theme xmlns:a="http://schemas.openxmlformats.org/drawingml/2006/main" name="Megazone 제안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(제안서) 나눔스퀘어_ac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3922</Words>
  <Application>Microsoft Macintosh PowerPoint</Application>
  <PresentationFormat>와이드스크린</PresentationFormat>
  <Paragraphs>921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1" baseType="lpstr">
      <vt:lpstr>나눔스퀘어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맑은 고딕 Semilight</vt:lpstr>
      <vt:lpstr>아리따-돋움4.0(OTF)-Light</vt:lpstr>
      <vt:lpstr>KoPub돋움체 Medium</vt:lpstr>
      <vt:lpstr>KoPubDotum Medium</vt:lpstr>
      <vt:lpstr>NanumSquare_ac</vt:lpstr>
      <vt:lpstr>Arial</vt:lpstr>
      <vt:lpstr>Malgun Gothic</vt:lpstr>
      <vt:lpstr>Wingdings</vt:lpstr>
      <vt:lpstr>Wingdings 2</vt:lpstr>
      <vt:lpstr>Megazone 제안서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sjlee7373@gmail.com</cp:lastModifiedBy>
  <cp:revision>201</cp:revision>
  <dcterms:created xsi:type="dcterms:W3CDTF">2022-12-15T06:44:36Z</dcterms:created>
  <dcterms:modified xsi:type="dcterms:W3CDTF">2023-12-27T16:06:43Z</dcterms:modified>
</cp:coreProperties>
</file>